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Lst>
  <p:notesMasterIdLst>
    <p:notesMasterId r:id="rId66"/>
  </p:notesMasterIdLst>
  <p:handoutMasterIdLst>
    <p:handoutMasterId r:id="rId67"/>
  </p:handoutMasterIdLst>
  <p:sldIdLst>
    <p:sldId id="256" r:id="rId2"/>
    <p:sldId id="397" r:id="rId3"/>
    <p:sldId id="344" r:id="rId4"/>
    <p:sldId id="311" r:id="rId5"/>
    <p:sldId id="345" r:id="rId6"/>
    <p:sldId id="398" r:id="rId7"/>
    <p:sldId id="313" r:id="rId8"/>
    <p:sldId id="383" r:id="rId9"/>
    <p:sldId id="335" r:id="rId10"/>
    <p:sldId id="326" r:id="rId11"/>
    <p:sldId id="258" r:id="rId12"/>
    <p:sldId id="371" r:id="rId13"/>
    <p:sldId id="327" r:id="rId14"/>
    <p:sldId id="257" r:id="rId15"/>
    <p:sldId id="293" r:id="rId16"/>
    <p:sldId id="370" r:id="rId17"/>
    <p:sldId id="280" r:id="rId18"/>
    <p:sldId id="287" r:id="rId19"/>
    <p:sldId id="286" r:id="rId20"/>
    <p:sldId id="338" r:id="rId21"/>
    <p:sldId id="385" r:id="rId22"/>
    <p:sldId id="386" r:id="rId23"/>
    <p:sldId id="387" r:id="rId24"/>
    <p:sldId id="297" r:id="rId25"/>
    <p:sldId id="388" r:id="rId26"/>
    <p:sldId id="391" r:id="rId27"/>
    <p:sldId id="389" r:id="rId28"/>
    <p:sldId id="390" r:id="rId29"/>
    <p:sldId id="270" r:id="rId30"/>
    <p:sldId id="343" r:id="rId31"/>
    <p:sldId id="392" r:id="rId32"/>
    <p:sldId id="273" r:id="rId33"/>
    <p:sldId id="291" r:id="rId34"/>
    <p:sldId id="292" r:id="rId35"/>
    <p:sldId id="271" r:id="rId36"/>
    <p:sldId id="302" r:id="rId37"/>
    <p:sldId id="394" r:id="rId38"/>
    <p:sldId id="384" r:id="rId39"/>
    <p:sldId id="342" r:id="rId40"/>
    <p:sldId id="393" r:id="rId41"/>
    <p:sldId id="373" r:id="rId42"/>
    <p:sldId id="374" r:id="rId43"/>
    <p:sldId id="375" r:id="rId44"/>
    <p:sldId id="400" r:id="rId45"/>
    <p:sldId id="308" r:id="rId46"/>
    <p:sldId id="309" r:id="rId47"/>
    <p:sldId id="395" r:id="rId48"/>
    <p:sldId id="382" r:id="rId49"/>
    <p:sldId id="298" r:id="rId50"/>
    <p:sldId id="325" r:id="rId51"/>
    <p:sldId id="303" r:id="rId52"/>
    <p:sldId id="304" r:id="rId53"/>
    <p:sldId id="396" r:id="rId54"/>
    <p:sldId id="339" r:id="rId55"/>
    <p:sldId id="288" r:id="rId56"/>
    <p:sldId id="289" r:id="rId57"/>
    <p:sldId id="330" r:id="rId58"/>
    <p:sldId id="315" r:id="rId59"/>
    <p:sldId id="316" r:id="rId60"/>
    <p:sldId id="399" r:id="rId61"/>
    <p:sldId id="376" r:id="rId62"/>
    <p:sldId id="401" r:id="rId63"/>
    <p:sldId id="402" r:id="rId64"/>
    <p:sldId id="266" r:id="rId65"/>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0" autoAdjust="0"/>
    <p:restoredTop sz="94660"/>
  </p:normalViewPr>
  <p:slideViewPr>
    <p:cSldViewPr>
      <p:cViewPr varScale="1">
        <p:scale>
          <a:sx n="162" d="100"/>
          <a:sy n="162" d="100"/>
        </p:scale>
        <p:origin x="264" y="144"/>
      </p:cViewPr>
      <p:guideLst>
        <p:guide orient="horz" pos="2160"/>
        <p:guide pos="3840"/>
      </p:guideLst>
    </p:cSldViewPr>
  </p:slideViewPr>
  <p:notesTextViewPr>
    <p:cViewPr>
      <p:scale>
        <a:sx n="1" d="1"/>
        <a:sy n="1" d="1"/>
      </p:scale>
      <p:origin x="0" y="0"/>
    </p:cViewPr>
  </p:notesTextViewPr>
  <p:notesViewPr>
    <p:cSldViewPr>
      <p:cViewPr varScale="1">
        <p:scale>
          <a:sx n="74" d="100"/>
          <a:sy n="74" d="100"/>
        </p:scale>
        <p:origin x="2938" y="8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19" tIns="47110" rIns="94219" bIns="47110" rtlCol="0"/>
          <a:lstStyle>
            <a:lvl1pPr algn="l">
              <a:defRPr sz="1200"/>
            </a:lvl1pPr>
          </a:lstStyle>
          <a:p>
            <a:endParaRPr lang="en-US" dirty="0"/>
          </a:p>
        </p:txBody>
      </p:sp>
      <p:sp>
        <p:nvSpPr>
          <p:cNvPr id="3" name="Date Placeholder 2"/>
          <p:cNvSpPr>
            <a:spLocks noGrp="1"/>
          </p:cNvSpPr>
          <p:nvPr>
            <p:ph type="dt" sz="quarter" idx="1"/>
          </p:nvPr>
        </p:nvSpPr>
        <p:spPr>
          <a:xfrm>
            <a:off x="4023093" y="0"/>
            <a:ext cx="3077739" cy="469424"/>
          </a:xfrm>
          <a:prstGeom prst="rect">
            <a:avLst/>
          </a:prstGeom>
        </p:spPr>
        <p:txBody>
          <a:bodyPr vert="horz" lIns="94219" tIns="47110" rIns="94219" bIns="47110" rtlCol="0"/>
          <a:lstStyle>
            <a:lvl1pPr algn="r">
              <a:defRPr sz="1200"/>
            </a:lvl1pPr>
          </a:lstStyle>
          <a:p>
            <a:r>
              <a:rPr lang="en-US" dirty="0"/>
              <a:t>Raspberry Pi 101</a:t>
            </a:r>
          </a:p>
        </p:txBody>
      </p:sp>
      <p:sp>
        <p:nvSpPr>
          <p:cNvPr id="4" name="Footer Placeholder 3"/>
          <p:cNvSpPr>
            <a:spLocks noGrp="1"/>
          </p:cNvSpPr>
          <p:nvPr>
            <p:ph type="ftr" sz="quarter" idx="2"/>
          </p:nvPr>
        </p:nvSpPr>
        <p:spPr>
          <a:xfrm>
            <a:off x="0" y="8917422"/>
            <a:ext cx="3077739" cy="469424"/>
          </a:xfrm>
          <a:prstGeom prst="rect">
            <a:avLst/>
          </a:prstGeom>
        </p:spPr>
        <p:txBody>
          <a:bodyPr vert="horz" lIns="94219" tIns="47110" rIns="94219" bIns="47110" rtlCol="0" anchor="b"/>
          <a:lstStyle>
            <a:lvl1pPr algn="l">
              <a:defRPr sz="1200"/>
            </a:lvl1pPr>
          </a:lstStyle>
          <a:p>
            <a:endParaRPr lang="en-US" dirty="0"/>
          </a:p>
        </p:txBody>
      </p:sp>
      <p:sp>
        <p:nvSpPr>
          <p:cNvPr id="5" name="Slide Number Placeholder 4"/>
          <p:cNvSpPr>
            <a:spLocks noGrp="1"/>
          </p:cNvSpPr>
          <p:nvPr>
            <p:ph type="sldNum" sz="quarter" idx="3"/>
          </p:nvPr>
        </p:nvSpPr>
        <p:spPr>
          <a:xfrm>
            <a:off x="4023093" y="8917422"/>
            <a:ext cx="3077739" cy="469424"/>
          </a:xfrm>
          <a:prstGeom prst="rect">
            <a:avLst/>
          </a:prstGeom>
        </p:spPr>
        <p:txBody>
          <a:bodyPr vert="horz" lIns="94219" tIns="47110" rIns="94219" bIns="47110" rtlCol="0" anchor="b"/>
          <a:lstStyle>
            <a:lvl1pPr algn="r">
              <a:defRPr sz="1200"/>
            </a:lvl1pPr>
          </a:lstStyle>
          <a:p>
            <a:fld id="{89A16819-2640-45E7-B57C-495B02BADF33}" type="slidenum">
              <a:rPr lang="en-US" smtClean="0"/>
              <a:t>‹#›</a:t>
            </a:fld>
            <a:endParaRPr lang="en-US" dirty="0"/>
          </a:p>
        </p:txBody>
      </p:sp>
    </p:spTree>
    <p:extLst>
      <p:ext uri="{BB962C8B-B14F-4D97-AF65-F5344CB8AC3E}">
        <p14:creationId xmlns:p14="http://schemas.microsoft.com/office/powerpoint/2010/main" val="2399311955"/>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jpe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jpe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19" tIns="47110" rIns="94219" bIns="47110" rtlCol="0"/>
          <a:lstStyle>
            <a:lvl1pPr algn="l">
              <a:defRPr sz="1200"/>
            </a:lvl1pPr>
          </a:lstStyle>
          <a:p>
            <a:endParaRPr lang="en-US" dirty="0"/>
          </a:p>
        </p:txBody>
      </p:sp>
      <p:sp>
        <p:nvSpPr>
          <p:cNvPr id="3" name="Date Placeholder 2"/>
          <p:cNvSpPr>
            <a:spLocks noGrp="1"/>
          </p:cNvSpPr>
          <p:nvPr>
            <p:ph type="dt" idx="1"/>
          </p:nvPr>
        </p:nvSpPr>
        <p:spPr>
          <a:xfrm>
            <a:off x="4023093" y="0"/>
            <a:ext cx="3077739" cy="469424"/>
          </a:xfrm>
          <a:prstGeom prst="rect">
            <a:avLst/>
          </a:prstGeom>
        </p:spPr>
        <p:txBody>
          <a:bodyPr vert="horz" lIns="94219" tIns="47110" rIns="94219" bIns="47110" rtlCol="0"/>
          <a:lstStyle>
            <a:lvl1pPr algn="r">
              <a:defRPr sz="1200"/>
            </a:lvl1pPr>
          </a:lstStyle>
          <a:p>
            <a:r>
              <a:rPr lang="en-US" dirty="0"/>
              <a:t>Raspberry Pi 101</a:t>
            </a:r>
          </a:p>
        </p:txBody>
      </p:sp>
      <p:sp>
        <p:nvSpPr>
          <p:cNvPr id="4" name="Slide Image Placeholder 3"/>
          <p:cNvSpPr>
            <a:spLocks noGrp="1" noRot="1" noChangeAspect="1"/>
          </p:cNvSpPr>
          <p:nvPr>
            <p:ph type="sldImg" idx="2"/>
          </p:nvPr>
        </p:nvSpPr>
        <p:spPr>
          <a:xfrm>
            <a:off x="422275" y="704850"/>
            <a:ext cx="6257925" cy="3519488"/>
          </a:xfrm>
          <a:prstGeom prst="rect">
            <a:avLst/>
          </a:prstGeom>
          <a:noFill/>
          <a:ln w="12700">
            <a:solidFill>
              <a:prstClr val="black"/>
            </a:solidFill>
          </a:ln>
        </p:spPr>
        <p:txBody>
          <a:bodyPr vert="horz" lIns="94219" tIns="47110" rIns="94219" bIns="47110" rtlCol="0" anchor="ctr"/>
          <a:lstStyle/>
          <a:p>
            <a:endParaRPr lang="en-US" dirty="0"/>
          </a:p>
        </p:txBody>
      </p:sp>
      <p:sp>
        <p:nvSpPr>
          <p:cNvPr id="5" name="Notes Placeholder 4"/>
          <p:cNvSpPr>
            <a:spLocks noGrp="1"/>
          </p:cNvSpPr>
          <p:nvPr>
            <p:ph type="body" sz="quarter" idx="3"/>
          </p:nvPr>
        </p:nvSpPr>
        <p:spPr>
          <a:xfrm>
            <a:off x="710248" y="4459526"/>
            <a:ext cx="5681980" cy="4224814"/>
          </a:xfrm>
          <a:prstGeom prst="rect">
            <a:avLst/>
          </a:prstGeom>
        </p:spPr>
        <p:txBody>
          <a:bodyPr vert="horz" lIns="94219" tIns="47110" rIns="94219" bIns="4711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2"/>
            <a:ext cx="3077739" cy="469424"/>
          </a:xfrm>
          <a:prstGeom prst="rect">
            <a:avLst/>
          </a:prstGeom>
        </p:spPr>
        <p:txBody>
          <a:bodyPr vert="horz" lIns="94219" tIns="47110" rIns="94219" bIns="47110" rtlCol="0" anchor="b"/>
          <a:lstStyle>
            <a:lvl1pPr algn="l">
              <a:defRPr sz="1200"/>
            </a:lvl1pPr>
          </a:lstStyle>
          <a:p>
            <a:endParaRPr lang="en-US" dirty="0"/>
          </a:p>
        </p:txBody>
      </p:sp>
      <p:sp>
        <p:nvSpPr>
          <p:cNvPr id="7" name="Slide Number Placeholder 6"/>
          <p:cNvSpPr>
            <a:spLocks noGrp="1"/>
          </p:cNvSpPr>
          <p:nvPr>
            <p:ph type="sldNum" sz="quarter" idx="5"/>
          </p:nvPr>
        </p:nvSpPr>
        <p:spPr>
          <a:xfrm>
            <a:off x="4023093" y="8917422"/>
            <a:ext cx="3077739" cy="469424"/>
          </a:xfrm>
          <a:prstGeom prst="rect">
            <a:avLst/>
          </a:prstGeom>
        </p:spPr>
        <p:txBody>
          <a:bodyPr vert="horz" lIns="94219" tIns="47110" rIns="94219" bIns="47110" rtlCol="0" anchor="b"/>
          <a:lstStyle>
            <a:lvl1pPr algn="r">
              <a:defRPr sz="1200"/>
            </a:lvl1pPr>
          </a:lstStyle>
          <a:p>
            <a:fld id="{7895BE10-CC5E-4978-B3B4-B773B5442796}" type="slidenum">
              <a:rPr lang="en-US" smtClean="0"/>
              <a:t>‹#›</a:t>
            </a:fld>
            <a:endParaRPr lang="en-US" dirty="0"/>
          </a:p>
        </p:txBody>
      </p:sp>
    </p:spTree>
    <p:extLst>
      <p:ext uri="{BB962C8B-B14F-4D97-AF65-F5344CB8AC3E}">
        <p14:creationId xmlns:p14="http://schemas.microsoft.com/office/powerpoint/2010/main" val="313905047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2275" y="704850"/>
            <a:ext cx="6257925" cy="35194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95BE10-CC5E-4978-B3B4-B773B5442796}" type="slidenum">
              <a:rPr lang="en-US" smtClean="0"/>
              <a:t>1</a:t>
            </a:fld>
            <a:endParaRPr lang="en-US" dirty="0"/>
          </a:p>
        </p:txBody>
      </p:sp>
      <p:sp>
        <p:nvSpPr>
          <p:cNvPr id="5" name="Date Placeholder 4"/>
          <p:cNvSpPr>
            <a:spLocks noGrp="1"/>
          </p:cNvSpPr>
          <p:nvPr>
            <p:ph type="dt" idx="11"/>
          </p:nvPr>
        </p:nvSpPr>
        <p:spPr/>
        <p:txBody>
          <a:bodyPr/>
          <a:lstStyle/>
          <a:p>
            <a:r>
              <a:rPr lang="en-US" dirty="0"/>
              <a:t>2/20/2017</a:t>
            </a:r>
          </a:p>
        </p:txBody>
      </p:sp>
    </p:spTree>
    <p:extLst>
      <p:ext uri="{BB962C8B-B14F-4D97-AF65-F5344CB8AC3E}">
        <p14:creationId xmlns:p14="http://schemas.microsoft.com/office/powerpoint/2010/main" val="91428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71601"/>
            <a:ext cx="10464800" cy="1927225"/>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914400" y="3505200"/>
            <a:ext cx="85344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AEF1CDA-6127-473F-B792-CBE911D878A6}" type="datetimeFigureOut">
              <a:rPr lang="en-US" smtClean="0"/>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87659F8-DEF4-493F-AA01-9C82EF6AA4DD}" type="slidenum">
              <a:rPr lang="en-US" smtClean="0"/>
              <a:t>‹#›</a:t>
            </a:fld>
            <a:endParaRPr lang="en-US" dirty="0"/>
          </a:p>
        </p:txBody>
      </p:sp>
      <p:cxnSp>
        <p:nvCxnSpPr>
          <p:cNvPr id="8" name="Straight Connector 7"/>
          <p:cNvCxnSpPr/>
          <p:nvPr/>
        </p:nvCxnSpPr>
        <p:spPr>
          <a:xfrm>
            <a:off x="914400" y="3398520"/>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EF1CDA-6127-473F-B792-CBE911D878A6}" type="datetimeFigureOut">
              <a:rPr lang="en-US" smtClean="0"/>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87659F8-DEF4-493F-AA01-9C82EF6AA4DD}"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609600"/>
            <a:ext cx="27432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609600" y="609600"/>
            <a:ext cx="8026400" cy="5867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AEF1CDA-6127-473F-B792-CBE911D878A6}" type="datetimeFigureOut">
              <a:rPr lang="en-US" smtClean="0"/>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87659F8-DEF4-493F-AA01-9C82EF6AA4DD}"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EF1CDA-6127-473F-B792-CBE911D878A6}" type="datetimeFigureOut">
              <a:rPr lang="en-US" smtClean="0"/>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87659F8-DEF4-493F-AA01-9C82EF6AA4DD}"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2362201"/>
            <a:ext cx="10363200" cy="2200275"/>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963084" y="4626865"/>
            <a:ext cx="103632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AEF1CDA-6127-473F-B792-CBE911D878A6}" type="datetimeFigureOut">
              <a:rPr lang="en-US" smtClean="0"/>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87659F8-DEF4-493F-AA01-9C82EF6AA4DD}" type="slidenum">
              <a:rPr lang="en-US" smtClean="0"/>
              <a:t>‹#›</a:t>
            </a:fld>
            <a:endParaRPr lang="en-US" dirty="0"/>
          </a:p>
        </p:txBody>
      </p:sp>
      <p:cxnSp>
        <p:nvCxnSpPr>
          <p:cNvPr id="7" name="Straight Connector 6"/>
          <p:cNvCxnSpPr/>
          <p:nvPr/>
        </p:nvCxnSpPr>
        <p:spPr>
          <a:xfrm>
            <a:off x="975360" y="4599432"/>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AEF1CDA-6127-473F-B792-CBE911D878A6}" type="datetimeFigureOut">
              <a:rPr lang="en-US" smtClean="0"/>
              <a:t>9/25/2021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87659F8-DEF4-493F-AA01-9C82EF6AA4DD}"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3984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3984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AEF1CDA-6127-473F-B792-CBE911D878A6}" type="datetimeFigureOut">
              <a:rPr lang="en-US" smtClean="0"/>
              <a:t>9/25/2021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87659F8-DEF4-493F-AA01-9C82EF6AA4DD}" type="slidenum">
              <a:rPr lang="en-US" smtClean="0"/>
              <a:t>‹#›</a:t>
            </a:fld>
            <a:endParaRPr lang="en-US" dirty="0"/>
          </a:p>
        </p:txBody>
      </p:sp>
      <p:cxnSp>
        <p:nvCxnSpPr>
          <p:cNvPr id="11" name="Straight Connector 10"/>
          <p:cNvCxnSpPr/>
          <p:nvPr/>
        </p:nvCxnSpPr>
        <p:spPr>
          <a:xfrm rot="5400000">
            <a:off x="3741949" y="4045691"/>
            <a:ext cx="4709160" cy="1059"/>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AEF1CDA-6127-473F-B792-CBE911D878A6}" type="datetimeFigureOut">
              <a:rPr lang="en-US" smtClean="0"/>
              <a:t>9/25/2021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87659F8-DEF4-493F-AA01-9C82EF6AA4DD}"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EF1CDA-6127-473F-B792-CBE911D878A6}" type="datetimeFigureOut">
              <a:rPr lang="en-US" smtClean="0"/>
              <a:t>9/25/2021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87659F8-DEF4-493F-AA01-9C82EF6AA4DD}"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080"/>
            <a:ext cx="2852928" cy="1261872"/>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962400" y="792080"/>
            <a:ext cx="7620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2130553"/>
            <a:ext cx="2852928"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AEF1CDA-6127-473F-B792-CBE911D878A6}" type="datetimeFigureOut">
              <a:rPr lang="en-US" smtClean="0"/>
              <a:t>9/25/2021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87659F8-DEF4-493F-AA01-9C82EF6AA4DD}" type="slidenum">
              <a:rPr lang="en-US" smtClean="0"/>
              <a:t>‹#›</a:t>
            </a:fld>
            <a:endParaRPr lang="en-US" dirty="0"/>
          </a:p>
        </p:txBody>
      </p:sp>
      <p:cxnSp>
        <p:nvCxnSpPr>
          <p:cNvPr id="9" name="Straight Connector 8"/>
          <p:cNvCxnSpPr/>
          <p:nvPr/>
        </p:nvCxnSpPr>
        <p:spPr>
          <a:xfrm rot="5400000">
            <a:off x="912152" y="3579942"/>
            <a:ext cx="5577840" cy="2117"/>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480"/>
            <a:ext cx="2856907" cy="126492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3811480" y="838201"/>
            <a:ext cx="787252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09600" y="2133600"/>
            <a:ext cx="2852928"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AEF1CDA-6127-473F-B792-CBE911D878A6}" type="datetimeFigureOut">
              <a:rPr lang="en-US" smtClean="0"/>
              <a:t>9/25/2021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87659F8-DEF4-493F-AA01-9C82EF6AA4DD}"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12192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Placeholder 1"/>
          <p:cNvSpPr>
            <a:spLocks noGrp="1"/>
          </p:cNvSpPr>
          <p:nvPr>
            <p:ph type="title"/>
          </p:nvPr>
        </p:nvSpPr>
        <p:spPr>
          <a:xfrm>
            <a:off x="609600" y="533400"/>
            <a:ext cx="109728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0"/>
            <a:ext cx="10972800" cy="4876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12192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Date Placeholder 3"/>
          <p:cNvSpPr>
            <a:spLocks noGrp="1"/>
          </p:cNvSpPr>
          <p:nvPr>
            <p:ph type="dt" sz="half" idx="2"/>
          </p:nvPr>
        </p:nvSpPr>
        <p:spPr>
          <a:xfrm>
            <a:off x="609600" y="18288"/>
            <a:ext cx="3860800" cy="329184"/>
          </a:xfrm>
          <a:prstGeom prst="rect">
            <a:avLst/>
          </a:prstGeom>
        </p:spPr>
        <p:txBody>
          <a:bodyPr vert="horz" lIns="91440" tIns="45720" rIns="91440" bIns="45720" rtlCol="0" anchor="ctr"/>
          <a:lstStyle>
            <a:lvl1pPr algn="l">
              <a:defRPr sz="1200">
                <a:solidFill>
                  <a:srgbClr val="FFFFFF"/>
                </a:solidFill>
              </a:defRPr>
            </a:lvl1pPr>
          </a:lstStyle>
          <a:p>
            <a:fld id="{1AEF1CDA-6127-473F-B792-CBE911D878A6}" type="datetimeFigureOut">
              <a:rPr lang="en-US" smtClean="0"/>
              <a:t>9/25/2021</a:t>
            </a:fld>
            <a:endParaRPr lang="en-US" dirty="0"/>
          </a:p>
        </p:txBody>
      </p:sp>
      <p:sp>
        <p:nvSpPr>
          <p:cNvPr id="5" name="Footer Placeholder 4"/>
          <p:cNvSpPr>
            <a:spLocks noGrp="1"/>
          </p:cNvSpPr>
          <p:nvPr>
            <p:ph type="ftr" sz="quarter" idx="3"/>
          </p:nvPr>
        </p:nvSpPr>
        <p:spPr>
          <a:xfrm>
            <a:off x="4572000" y="18288"/>
            <a:ext cx="5486400" cy="329184"/>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10160000" y="18288"/>
            <a:ext cx="1422400" cy="329184"/>
          </a:xfrm>
          <a:prstGeom prst="rect">
            <a:avLst/>
          </a:prstGeom>
        </p:spPr>
        <p:txBody>
          <a:bodyPr vert="horz" lIns="91440" tIns="45720" rIns="91440" bIns="45720" rtlCol="0" anchor="ctr"/>
          <a:lstStyle>
            <a:lvl1pPr algn="l">
              <a:defRPr sz="1400" b="1">
                <a:solidFill>
                  <a:srgbClr val="FFFFFF"/>
                </a:solidFill>
              </a:defRPr>
            </a:lvl1pPr>
          </a:lstStyle>
          <a:p>
            <a:fld id="{387659F8-DEF4-493F-AA01-9C82EF6AA4DD}"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8" Type="http://schemas.openxmlformats.org/officeDocument/2006/relationships/hyperlink" Target="http://learn.adafruit.com/category/raspberry-pi" TargetMode="External"/><Relationship Id="rId13" Type="http://schemas.openxmlformats.org/officeDocument/2006/relationships/hyperlink" Target="https://github.com/Chuckduey/CSU_Pi_Class.git" TargetMode="External"/><Relationship Id="rId3" Type="http://schemas.openxmlformats.org/officeDocument/2006/relationships/hyperlink" Target="http://www.raspberrypi.org/" TargetMode="External"/><Relationship Id="rId7" Type="http://schemas.openxmlformats.org/officeDocument/2006/relationships/hyperlink" Target="http://www.adafruit.com/" TargetMode="External"/><Relationship Id="rId12" Type="http://schemas.openxmlformats.org/officeDocument/2006/relationships/hyperlink" Target="http://www.instructables.com/howto/Raspberry+Pi/" TargetMode="External"/><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hyperlink" Target="http://www.tomshardware.com/" TargetMode="External"/><Relationship Id="rId11" Type="http://schemas.openxmlformats.org/officeDocument/2006/relationships/hyperlink" Target="http://www.microcenter.com/" TargetMode="External"/><Relationship Id="rId5" Type="http://schemas.openxmlformats.org/officeDocument/2006/relationships/hyperlink" Target="https://elinux.org/RaspberryPiBoard" TargetMode="External"/><Relationship Id="rId10" Type="http://schemas.openxmlformats.org/officeDocument/2006/relationships/hyperlink" Target="http://www.newark.com/" TargetMode="External"/><Relationship Id="rId4" Type="http://schemas.openxmlformats.org/officeDocument/2006/relationships/hyperlink" Target="http://www.raspberrypi.org/downloads" TargetMode="External"/><Relationship Id="rId9" Type="http://schemas.openxmlformats.org/officeDocument/2006/relationships/hyperlink" Target="http://www.sparkfun.com/" TargetMode="External"/><Relationship Id="rId14" Type="http://schemas.openxmlformats.org/officeDocument/2006/relationships/hyperlink" Target="mailto:cduey@msn.co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 Id="rId9"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2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hyperlink" Target="https://www.realvnc.com/en/connect/download/viewer/" TargetMode="Externa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26.xml.rels><?xml version="1.0" encoding="UTF-8" standalone="yes"?>
<Relationships xmlns="http://schemas.openxmlformats.org/package/2006/relationships"><Relationship Id="rId3" Type="http://schemas.openxmlformats.org/officeDocument/2006/relationships/hyperlink" Target="https://www.realvnc.com/en/raspberrypi/" TargetMode="External"/><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hyperlink" Target="https://winscp.net/eng/download.php"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 Id="rId5" Type="http://schemas.openxmlformats.org/officeDocument/2006/relationships/image" Target="../media/image57.png"/><Relationship Id="rId4" Type="http://schemas.openxmlformats.org/officeDocument/2006/relationships/image" Target="../media/image5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3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www.tomshardware.com/reviews/raspberry-pi-command-line-commands,6159.html"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hyperlink" Target="http://www.google.com/" TargetMode="External"/><Relationship Id="rId1" Type="http://schemas.openxmlformats.org/officeDocument/2006/relationships/slideLayout" Target="../slideLayouts/slideLayout2.xml"/><Relationship Id="rId5" Type="http://schemas.openxmlformats.org/officeDocument/2006/relationships/image" Target="../media/image67.png"/><Relationship Id="rId4" Type="http://schemas.openxmlformats.org/officeDocument/2006/relationships/image" Target="../media/image66.png"/></Relationships>
</file>

<file path=ppt/slides/_rels/slide37.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Chuckduey/CSU_Pi_Class" TargetMode="External"/><Relationship Id="rId2" Type="http://schemas.openxmlformats.org/officeDocument/2006/relationships/image" Target="../media/image70.png"/><Relationship Id="rId1" Type="http://schemas.openxmlformats.org/officeDocument/2006/relationships/slideLayout" Target="../slideLayouts/slideLayout2.xml"/><Relationship Id="rId5" Type="http://schemas.openxmlformats.org/officeDocument/2006/relationships/image" Target="../media/image72.png"/><Relationship Id="rId4" Type="http://schemas.openxmlformats.org/officeDocument/2006/relationships/image" Target="../media/image71.png"/></Relationships>
</file>

<file path=ppt/slides/_rels/slide39.xml.rels><?xml version="1.0" encoding="UTF-8" standalone="yes"?>
<Relationships xmlns="http://schemas.openxmlformats.org/package/2006/relationships"><Relationship Id="rId2" Type="http://schemas.openxmlformats.org/officeDocument/2006/relationships/hyperlink" Target="https://www.coursera.org/learn/introduction-git-github"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xml"/><Relationship Id="rId4" Type="http://schemas.openxmlformats.org/officeDocument/2006/relationships/hyperlink" Target="https://project-downloads.drogon.net/wiringpi-latest.deb"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www.adafruit.com/product/4377" TargetMode="External"/><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2.xml"/><Relationship Id="rId4" Type="http://schemas.openxmlformats.org/officeDocument/2006/relationships/image" Target="../media/image87.png"/></Relationships>
</file>

<file path=ppt/slides/_rels/slide51.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2.xml"/><Relationship Id="rId5" Type="http://schemas.openxmlformats.org/officeDocument/2006/relationships/image" Target="../media/image91.png"/><Relationship Id="rId4" Type="http://schemas.openxmlformats.org/officeDocument/2006/relationships/image" Target="../media/image90.png"/></Relationships>
</file>

<file path=ppt/slides/_rels/slide52.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92.png"/><Relationship Id="rId1" Type="http://schemas.openxmlformats.org/officeDocument/2006/relationships/slideLayout" Target="../slideLayouts/slideLayout2.xml"/><Relationship Id="rId5" Type="http://schemas.openxmlformats.org/officeDocument/2006/relationships/image" Target="../media/image95.jpeg"/><Relationship Id="rId4" Type="http://schemas.openxmlformats.org/officeDocument/2006/relationships/image" Target="../media/image94.png"/></Relationships>
</file>

<file path=ppt/slides/_rels/slide53.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image" Target="../media/image96.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image" Target="../media/image101.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image" Target="../media/image103.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05.png"/></Relationships>
</file>

<file path=ppt/slides/_rels/slide59.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image" Target="../media/image106.png"/><Relationship Id="rId1" Type="http://schemas.openxmlformats.org/officeDocument/2006/relationships/slideLayout" Target="../slideLayouts/slideLayout2.xml"/><Relationship Id="rId4" Type="http://schemas.openxmlformats.org/officeDocument/2006/relationships/image" Target="../media/image103.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hyperlink" Target="https://learn.adafruit.com/assets/78699" TargetMode="External"/><Relationship Id="rId2" Type="http://schemas.openxmlformats.org/officeDocument/2006/relationships/hyperlink" Target="https://learn.adafruit.com/using-microsoft-azure-iot-with-circuitpython" TargetMode="External"/><Relationship Id="rId1" Type="http://schemas.openxmlformats.org/officeDocument/2006/relationships/slideLayout" Target="../slideLayouts/slideLayout4.xml"/><Relationship Id="rId5" Type="http://schemas.openxmlformats.org/officeDocument/2006/relationships/hyperlink" Target="https://learn.adafruit.com/introducing-adafruit-stemma-qt/what-is-stemma-qt" TargetMode="External"/><Relationship Id="rId4" Type="http://schemas.openxmlformats.org/officeDocument/2006/relationships/image" Target="../media/image108.jpeg"/></Relationships>
</file>

<file path=ppt/slides/_rels/slide61.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109.png"/><Relationship Id="rId1" Type="http://schemas.openxmlformats.org/officeDocument/2006/relationships/slideLayout" Target="../slideLayouts/slideLayout2.xml"/><Relationship Id="rId5" Type="http://schemas.openxmlformats.org/officeDocument/2006/relationships/image" Target="../media/image112.png"/><Relationship Id="rId4" Type="http://schemas.openxmlformats.org/officeDocument/2006/relationships/image" Target="../media/image111.png"/></Relationships>
</file>

<file path=ppt/slides/_rels/slide62.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image" Target="../media/image114.png"/><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3" Type="http://schemas.openxmlformats.org/officeDocument/2006/relationships/hyperlink" Target="https://github.com/Chuckduey/CSU_Pi_Class.git" TargetMode="External"/><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cap="none" dirty="0"/>
              <a:t>Basic Raspberry Pi</a:t>
            </a:r>
            <a:br>
              <a:rPr lang="en-US" cap="none" dirty="0"/>
            </a:br>
            <a:r>
              <a:rPr lang="en-US" sz="3200" cap="none" dirty="0">
                <a:solidFill>
                  <a:schemeClr val="accent1"/>
                </a:solidFill>
              </a:rPr>
              <a:t>and I2C Sensors</a:t>
            </a:r>
            <a:endParaRPr lang="en-US" cap="none" dirty="0"/>
          </a:p>
        </p:txBody>
      </p:sp>
      <p:sp>
        <p:nvSpPr>
          <p:cNvPr id="3" name="Subtitle 2"/>
          <p:cNvSpPr>
            <a:spLocks noGrp="1"/>
          </p:cNvSpPr>
          <p:nvPr>
            <p:ph type="subTitle" idx="1"/>
          </p:nvPr>
        </p:nvSpPr>
        <p:spPr/>
        <p:txBody>
          <a:bodyPr/>
          <a:lstStyle/>
          <a:p>
            <a:r>
              <a:rPr lang="en-US" dirty="0"/>
              <a:t>By Chuck Duey</a:t>
            </a:r>
          </a:p>
          <a:p>
            <a:r>
              <a:rPr lang="en-US" dirty="0"/>
              <a:t>September 22</a:t>
            </a:r>
            <a:r>
              <a:rPr lang="en-US" baseline="30000" dirty="0"/>
              <a:t>nd</a:t>
            </a:r>
            <a:r>
              <a:rPr lang="en-US" dirty="0"/>
              <a:t>, 2021  </a:t>
            </a:r>
          </a:p>
        </p:txBody>
      </p:sp>
      <p:pic>
        <p:nvPicPr>
          <p:cNvPr id="4" name="Picture 2" descr="Raspi_Colour_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791200" y="3505201"/>
            <a:ext cx="758164" cy="91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EEECE1"/>
                  </a:outerShdw>
                </a:effectLst>
              </a14:hiddenEffects>
            </a:ext>
          </a:extLst>
        </p:spPr>
      </p:pic>
      <p:sp>
        <p:nvSpPr>
          <p:cNvPr id="5" name="Text Box 3"/>
          <p:cNvSpPr txBox="1">
            <a:spLocks noChangeArrowheads="1"/>
          </p:cNvSpPr>
          <p:nvPr/>
        </p:nvSpPr>
        <p:spPr bwMode="auto">
          <a:xfrm>
            <a:off x="6400800" y="4419601"/>
            <a:ext cx="2475386" cy="3854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EEECE1"/>
                  </a:outerShdw>
                </a:effectLst>
              </a14:hiddenEffects>
            </a:ext>
          </a:extLst>
        </p:spPr>
        <p:txBody>
          <a:bodyPr vert="horz" wrap="square" lIns="36576" tIns="36576" rIns="36576" bIns="36576" numCol="1" anchor="t" anchorCtr="0" compatLnSpc="1">
            <a:prstTxWarp prst="textNoShape">
              <a:avLst/>
            </a:prstTxWarp>
          </a:bodyPr>
          <a:lstStyle/>
          <a:p>
            <a:pPr fontAlgn="base">
              <a:spcBef>
                <a:spcPct val="0"/>
              </a:spcBef>
              <a:spcAft>
                <a:spcPct val="0"/>
              </a:spcAft>
            </a:pPr>
            <a:r>
              <a:rPr lang="en-US" altLang="en-US" sz="600" dirty="0">
                <a:solidFill>
                  <a:srgbClr val="000000"/>
                </a:solidFill>
                <a:latin typeface="Calibri" pitchFamily="34" charset="0"/>
                <a:cs typeface="Arial" pitchFamily="34" charset="0"/>
              </a:rPr>
              <a:t>TM Raspberry Pi Foundation  www.raspberrypi.org</a:t>
            </a:r>
            <a:endParaRPr lang="en-US" altLang="en-US" sz="600" dirty="0">
              <a:latin typeface="Arial" pitchFamily="34" charset="0"/>
              <a:cs typeface="Arial" pitchFamily="34" charset="0"/>
            </a:endParaRPr>
          </a:p>
        </p:txBody>
      </p:sp>
      <p:pic>
        <p:nvPicPr>
          <p:cNvPr id="7" name="Picture 6">
            <a:extLst>
              <a:ext uri="{FF2B5EF4-FFF2-40B4-BE49-F238E27FC236}">
                <a16:creationId xmlns:a16="http://schemas.microsoft.com/office/drawing/2014/main" id="{AA7AB074-F961-49A4-80AB-477ECDED1BDC}"/>
              </a:ext>
            </a:extLst>
          </p:cNvPr>
          <p:cNvPicPr>
            <a:picLocks noChangeAspect="1"/>
          </p:cNvPicPr>
          <p:nvPr/>
        </p:nvPicPr>
        <p:blipFill>
          <a:blip r:embed="rId4"/>
          <a:stretch>
            <a:fillRect/>
          </a:stretch>
        </p:blipFill>
        <p:spPr>
          <a:xfrm>
            <a:off x="8458200" y="4813904"/>
            <a:ext cx="3483474" cy="1538534"/>
          </a:xfrm>
          <a:prstGeom prst="rect">
            <a:avLst/>
          </a:prstGeom>
        </p:spPr>
      </p:pic>
    </p:spTree>
    <p:extLst>
      <p:ext uri="{BB962C8B-B14F-4D97-AF65-F5344CB8AC3E}">
        <p14:creationId xmlns:p14="http://schemas.microsoft.com/office/powerpoint/2010/main" val="22478362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F14CA2C-F6F0-414B-8AAA-C065C1839901}"/>
              </a:ext>
            </a:extLst>
          </p:cNvPr>
          <p:cNvPicPr>
            <a:picLocks noChangeAspect="1"/>
          </p:cNvPicPr>
          <p:nvPr/>
        </p:nvPicPr>
        <p:blipFill>
          <a:blip r:embed="rId2"/>
          <a:stretch>
            <a:fillRect/>
          </a:stretch>
        </p:blipFill>
        <p:spPr>
          <a:xfrm>
            <a:off x="9906000" y="5368500"/>
            <a:ext cx="2286000" cy="1489500"/>
          </a:xfrm>
          <a:prstGeom prst="rect">
            <a:avLst/>
          </a:prstGeom>
        </p:spPr>
      </p:pic>
      <p:pic>
        <p:nvPicPr>
          <p:cNvPr id="7" name="Picture 6">
            <a:extLst>
              <a:ext uri="{FF2B5EF4-FFF2-40B4-BE49-F238E27FC236}">
                <a16:creationId xmlns:a16="http://schemas.microsoft.com/office/drawing/2014/main" id="{00D33D48-2D52-4E56-B1A2-4B2D5E367B45}"/>
              </a:ext>
            </a:extLst>
          </p:cNvPr>
          <p:cNvPicPr>
            <a:picLocks noChangeAspect="1"/>
          </p:cNvPicPr>
          <p:nvPr/>
        </p:nvPicPr>
        <p:blipFill>
          <a:blip r:embed="rId3"/>
          <a:stretch>
            <a:fillRect/>
          </a:stretch>
        </p:blipFill>
        <p:spPr>
          <a:xfrm rot="10800000">
            <a:off x="0" y="16330"/>
            <a:ext cx="2438400" cy="1756474"/>
          </a:xfrm>
          <a:prstGeom prst="rect">
            <a:avLst/>
          </a:prstGeom>
        </p:spPr>
      </p:pic>
      <p:sp>
        <p:nvSpPr>
          <p:cNvPr id="2" name="Title 1">
            <a:extLst>
              <a:ext uri="{FF2B5EF4-FFF2-40B4-BE49-F238E27FC236}">
                <a16:creationId xmlns:a16="http://schemas.microsoft.com/office/drawing/2014/main" id="{2472BD59-10B4-4C41-821A-115CDFA47569}"/>
              </a:ext>
            </a:extLst>
          </p:cNvPr>
          <p:cNvSpPr>
            <a:spLocks noGrp="1"/>
          </p:cNvSpPr>
          <p:nvPr>
            <p:ph type="title"/>
          </p:nvPr>
        </p:nvSpPr>
        <p:spPr/>
        <p:txBody>
          <a:bodyPr>
            <a:normAutofit/>
          </a:bodyPr>
          <a:lstStyle/>
          <a:p>
            <a:pPr algn="ctr"/>
            <a:r>
              <a:rPr lang="en-US" dirty="0"/>
              <a:t>Raspberry Pi</a:t>
            </a:r>
          </a:p>
        </p:txBody>
      </p:sp>
      <p:sp>
        <p:nvSpPr>
          <p:cNvPr id="3" name="Content Placeholder 2">
            <a:extLst>
              <a:ext uri="{FF2B5EF4-FFF2-40B4-BE49-F238E27FC236}">
                <a16:creationId xmlns:a16="http://schemas.microsoft.com/office/drawing/2014/main" id="{96CB7573-D49B-453C-A069-DCA022BAD34A}"/>
              </a:ext>
            </a:extLst>
          </p:cNvPr>
          <p:cNvSpPr>
            <a:spLocks noGrp="1"/>
          </p:cNvSpPr>
          <p:nvPr>
            <p:ph sz="half" idx="1"/>
          </p:nvPr>
        </p:nvSpPr>
        <p:spPr/>
        <p:txBody>
          <a:bodyPr>
            <a:normAutofit fontScale="85000" lnSpcReduction="20000"/>
          </a:bodyPr>
          <a:lstStyle/>
          <a:p>
            <a:pPr marL="0" indent="0" algn="ctr">
              <a:buNone/>
            </a:pPr>
            <a:r>
              <a:rPr lang="en-US" dirty="0"/>
              <a:t>Advantages</a:t>
            </a:r>
          </a:p>
          <a:p>
            <a:r>
              <a:rPr lang="en-US" sz="2400" dirty="0"/>
              <a:t>Linux operating system. Can program in many languages and interact with the internet.</a:t>
            </a:r>
          </a:p>
          <a:p>
            <a:endParaRPr lang="en-US" sz="2400" dirty="0"/>
          </a:p>
          <a:p>
            <a:r>
              <a:rPr lang="en-US" sz="2400" dirty="0"/>
              <a:t>Can make Dynamic interactive Webpages and run full LAMP stack.</a:t>
            </a:r>
          </a:p>
          <a:p>
            <a:endParaRPr lang="en-US" sz="2400" dirty="0"/>
          </a:p>
          <a:p>
            <a:r>
              <a:rPr lang="en-US" sz="2400" dirty="0"/>
              <a:t>Massive open-source software and hardware support.</a:t>
            </a:r>
          </a:p>
          <a:p>
            <a:endParaRPr lang="en-US" sz="2400" dirty="0"/>
          </a:p>
          <a:p>
            <a:r>
              <a:rPr lang="en-US" sz="2400" dirty="0"/>
              <a:t>Very fast ARM core processor.</a:t>
            </a:r>
          </a:p>
          <a:p>
            <a:endParaRPr lang="en-US" sz="2400" dirty="0"/>
          </a:p>
          <a:p>
            <a:r>
              <a:rPr lang="en-US" sz="2400" dirty="0"/>
              <a:t>Easy to implement GUIs for interactive programs.</a:t>
            </a:r>
          </a:p>
        </p:txBody>
      </p:sp>
      <p:sp>
        <p:nvSpPr>
          <p:cNvPr id="4" name="Content Placeholder 3">
            <a:extLst>
              <a:ext uri="{FF2B5EF4-FFF2-40B4-BE49-F238E27FC236}">
                <a16:creationId xmlns:a16="http://schemas.microsoft.com/office/drawing/2014/main" id="{892112CE-6534-4DD0-A804-C79BC466E03F}"/>
              </a:ext>
            </a:extLst>
          </p:cNvPr>
          <p:cNvSpPr>
            <a:spLocks noGrp="1"/>
          </p:cNvSpPr>
          <p:nvPr>
            <p:ph sz="half" idx="2"/>
          </p:nvPr>
        </p:nvSpPr>
        <p:spPr/>
        <p:txBody>
          <a:bodyPr/>
          <a:lstStyle/>
          <a:p>
            <a:pPr marL="0" indent="0" algn="ctr">
              <a:buNone/>
            </a:pPr>
            <a:r>
              <a:rPr lang="en-US" dirty="0"/>
              <a:t>Disadvantages</a:t>
            </a:r>
          </a:p>
          <a:p>
            <a:r>
              <a:rPr lang="en-US" sz="2000" dirty="0"/>
              <a:t>Need to add on hardware for Analog inputs.</a:t>
            </a:r>
          </a:p>
          <a:p>
            <a:r>
              <a:rPr lang="en-US" sz="2000" dirty="0"/>
              <a:t>Power hungry when compared to other micro controllers.</a:t>
            </a:r>
          </a:p>
          <a:p>
            <a:r>
              <a:rPr lang="en-US" sz="2000" dirty="0"/>
              <a:t>Operating system overhead.</a:t>
            </a:r>
          </a:p>
          <a:p>
            <a:r>
              <a:rPr lang="en-US" sz="2000" dirty="0"/>
              <a:t>Heat dissipation on newer versions</a:t>
            </a:r>
          </a:p>
        </p:txBody>
      </p:sp>
      <p:pic>
        <p:nvPicPr>
          <p:cNvPr id="5" name="Picture 4">
            <a:extLst>
              <a:ext uri="{FF2B5EF4-FFF2-40B4-BE49-F238E27FC236}">
                <a16:creationId xmlns:a16="http://schemas.microsoft.com/office/drawing/2014/main" id="{C5D4FC79-011A-4474-A02D-DBE008F6A0C1}"/>
              </a:ext>
            </a:extLst>
          </p:cNvPr>
          <p:cNvPicPr>
            <a:picLocks noChangeAspect="1"/>
          </p:cNvPicPr>
          <p:nvPr/>
        </p:nvPicPr>
        <p:blipFill>
          <a:blip r:embed="rId4"/>
          <a:stretch>
            <a:fillRect/>
          </a:stretch>
        </p:blipFill>
        <p:spPr>
          <a:xfrm>
            <a:off x="9655629" y="44999"/>
            <a:ext cx="2514600" cy="1141449"/>
          </a:xfrm>
          <a:prstGeom prst="rect">
            <a:avLst/>
          </a:prstGeom>
        </p:spPr>
      </p:pic>
      <p:pic>
        <p:nvPicPr>
          <p:cNvPr id="9" name="Picture 8">
            <a:extLst>
              <a:ext uri="{FF2B5EF4-FFF2-40B4-BE49-F238E27FC236}">
                <a16:creationId xmlns:a16="http://schemas.microsoft.com/office/drawing/2014/main" id="{2D9F70C2-0201-435F-9360-24FDBCE23B8C}"/>
              </a:ext>
            </a:extLst>
          </p:cNvPr>
          <p:cNvPicPr>
            <a:picLocks noChangeAspect="1"/>
          </p:cNvPicPr>
          <p:nvPr/>
        </p:nvPicPr>
        <p:blipFill>
          <a:blip r:embed="rId5"/>
          <a:stretch>
            <a:fillRect/>
          </a:stretch>
        </p:blipFill>
        <p:spPr>
          <a:xfrm>
            <a:off x="5546632" y="5184649"/>
            <a:ext cx="3683923" cy="1627066"/>
          </a:xfrm>
          <a:prstGeom prst="rect">
            <a:avLst/>
          </a:prstGeom>
        </p:spPr>
      </p:pic>
    </p:spTree>
    <p:extLst>
      <p:ext uri="{BB962C8B-B14F-4D97-AF65-F5344CB8AC3E}">
        <p14:creationId xmlns:p14="http://schemas.microsoft.com/office/powerpoint/2010/main" val="4052164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6200"/>
            <a:ext cx="8229600" cy="990600"/>
          </a:xfrm>
        </p:spPr>
        <p:txBody>
          <a:bodyPr>
            <a:normAutofit/>
          </a:bodyPr>
          <a:lstStyle/>
          <a:p>
            <a:pPr algn="ctr"/>
            <a:r>
              <a:rPr lang="en-US" sz="3100" dirty="0"/>
              <a:t>Difference between the Raspberry Pi Versions</a:t>
            </a:r>
            <a:r>
              <a:rPr lang="en-US" dirty="0"/>
              <a:t> </a:t>
            </a:r>
          </a:p>
        </p:txBody>
      </p:sp>
      <p:graphicFrame>
        <p:nvGraphicFramePr>
          <p:cNvPr id="16" name="Content Placeholder 15"/>
          <p:cNvGraphicFramePr>
            <a:graphicFrameLocks noGrp="1"/>
          </p:cNvGraphicFramePr>
          <p:nvPr>
            <p:ph idx="1"/>
            <p:extLst>
              <p:ext uri="{D42A27DB-BD31-4B8C-83A1-F6EECF244321}">
                <p14:modId xmlns:p14="http://schemas.microsoft.com/office/powerpoint/2010/main" val="1107311909"/>
              </p:ext>
            </p:extLst>
          </p:nvPr>
        </p:nvGraphicFramePr>
        <p:xfrm>
          <a:off x="1600200" y="914400"/>
          <a:ext cx="9067800" cy="5476816"/>
        </p:xfrm>
        <a:graphic>
          <a:graphicData uri="http://schemas.openxmlformats.org/drawingml/2006/table">
            <a:tbl>
              <a:tblPr firstRow="1" bandRow="1">
                <a:tableStyleId>{5C22544A-7EE6-4342-B048-85BDC9FD1C3A}</a:tableStyleId>
              </a:tblPr>
              <a:tblGrid>
                <a:gridCol w="1027683">
                  <a:extLst>
                    <a:ext uri="{9D8B030D-6E8A-4147-A177-3AD203B41FA5}">
                      <a16:colId xmlns:a16="http://schemas.microsoft.com/office/drawing/2014/main" val="20000"/>
                    </a:ext>
                  </a:extLst>
                </a:gridCol>
                <a:gridCol w="967232">
                  <a:extLst>
                    <a:ext uri="{9D8B030D-6E8A-4147-A177-3AD203B41FA5}">
                      <a16:colId xmlns:a16="http://schemas.microsoft.com/office/drawing/2014/main" val="20001"/>
                    </a:ext>
                  </a:extLst>
                </a:gridCol>
                <a:gridCol w="967232">
                  <a:extLst>
                    <a:ext uri="{9D8B030D-6E8A-4147-A177-3AD203B41FA5}">
                      <a16:colId xmlns:a16="http://schemas.microsoft.com/office/drawing/2014/main" val="20002"/>
                    </a:ext>
                  </a:extLst>
                </a:gridCol>
                <a:gridCol w="967232">
                  <a:extLst>
                    <a:ext uri="{9D8B030D-6E8A-4147-A177-3AD203B41FA5}">
                      <a16:colId xmlns:a16="http://schemas.microsoft.com/office/drawing/2014/main" val="20003"/>
                    </a:ext>
                  </a:extLst>
                </a:gridCol>
                <a:gridCol w="1027683">
                  <a:extLst>
                    <a:ext uri="{9D8B030D-6E8A-4147-A177-3AD203B41FA5}">
                      <a16:colId xmlns:a16="http://schemas.microsoft.com/office/drawing/2014/main" val="20004"/>
                    </a:ext>
                  </a:extLst>
                </a:gridCol>
                <a:gridCol w="1027683">
                  <a:extLst>
                    <a:ext uri="{9D8B030D-6E8A-4147-A177-3AD203B41FA5}">
                      <a16:colId xmlns:a16="http://schemas.microsoft.com/office/drawing/2014/main" val="20005"/>
                    </a:ext>
                  </a:extLst>
                </a:gridCol>
                <a:gridCol w="1027685">
                  <a:extLst>
                    <a:ext uri="{9D8B030D-6E8A-4147-A177-3AD203B41FA5}">
                      <a16:colId xmlns:a16="http://schemas.microsoft.com/office/drawing/2014/main" val="20006"/>
                    </a:ext>
                  </a:extLst>
                </a:gridCol>
                <a:gridCol w="1027685">
                  <a:extLst>
                    <a:ext uri="{9D8B030D-6E8A-4147-A177-3AD203B41FA5}">
                      <a16:colId xmlns:a16="http://schemas.microsoft.com/office/drawing/2014/main" val="2969163625"/>
                    </a:ext>
                  </a:extLst>
                </a:gridCol>
                <a:gridCol w="1027685">
                  <a:extLst>
                    <a:ext uri="{9D8B030D-6E8A-4147-A177-3AD203B41FA5}">
                      <a16:colId xmlns:a16="http://schemas.microsoft.com/office/drawing/2014/main" val="2040809267"/>
                    </a:ext>
                  </a:extLst>
                </a:gridCol>
              </a:tblGrid>
              <a:tr h="414308">
                <a:tc>
                  <a:txBody>
                    <a:bodyPr/>
                    <a:lstStyle/>
                    <a:p>
                      <a:r>
                        <a:rPr lang="en-US" dirty="0"/>
                        <a:t>Model</a:t>
                      </a:r>
                    </a:p>
                  </a:txBody>
                  <a:tcPr/>
                </a:tc>
                <a:tc>
                  <a:txBody>
                    <a:bodyPr/>
                    <a:lstStyle/>
                    <a:p>
                      <a:pPr algn="ctr"/>
                      <a:r>
                        <a:rPr lang="en-US" dirty="0"/>
                        <a:t>B</a:t>
                      </a:r>
                    </a:p>
                  </a:txBody>
                  <a:tcPr/>
                </a:tc>
                <a:tc>
                  <a:txBody>
                    <a:bodyPr/>
                    <a:lstStyle/>
                    <a:p>
                      <a:pPr algn="ctr"/>
                      <a:r>
                        <a:rPr lang="en-US" dirty="0"/>
                        <a:t>B+</a:t>
                      </a:r>
                    </a:p>
                  </a:txBody>
                  <a:tcPr/>
                </a:tc>
                <a:tc>
                  <a:txBody>
                    <a:bodyPr/>
                    <a:lstStyle/>
                    <a:p>
                      <a:pPr algn="ctr"/>
                      <a:r>
                        <a:rPr lang="en-US" dirty="0"/>
                        <a:t>Pi 2</a:t>
                      </a:r>
                    </a:p>
                  </a:txBody>
                  <a:tcPr/>
                </a:tc>
                <a:tc>
                  <a:txBody>
                    <a:bodyPr/>
                    <a:lstStyle/>
                    <a:p>
                      <a:pPr algn="ctr"/>
                      <a:r>
                        <a:rPr lang="en-US" dirty="0"/>
                        <a:t>Zero/W</a:t>
                      </a:r>
                    </a:p>
                  </a:txBody>
                  <a:tcPr/>
                </a:tc>
                <a:tc>
                  <a:txBody>
                    <a:bodyPr/>
                    <a:lstStyle/>
                    <a:p>
                      <a:pPr algn="ctr"/>
                      <a:r>
                        <a:rPr lang="en-US" dirty="0"/>
                        <a:t>Pi 3 A+</a:t>
                      </a:r>
                    </a:p>
                  </a:txBody>
                  <a:tcPr/>
                </a:tc>
                <a:tc>
                  <a:txBody>
                    <a:bodyPr/>
                    <a:lstStyle/>
                    <a:p>
                      <a:pPr algn="ctr"/>
                      <a:r>
                        <a:rPr lang="en-US" dirty="0"/>
                        <a:t>Pi 3+</a:t>
                      </a:r>
                    </a:p>
                  </a:txBody>
                  <a:tcPr/>
                </a:tc>
                <a:tc>
                  <a:txBody>
                    <a:bodyPr/>
                    <a:lstStyle/>
                    <a:p>
                      <a:pPr algn="ctr"/>
                      <a:r>
                        <a:rPr lang="en-US" dirty="0"/>
                        <a:t>Pi 4</a:t>
                      </a:r>
                    </a:p>
                  </a:txBody>
                  <a:tcPr/>
                </a:tc>
                <a:tc>
                  <a:txBody>
                    <a:bodyPr/>
                    <a:lstStyle/>
                    <a:p>
                      <a:pPr algn="ctr"/>
                      <a:r>
                        <a:rPr lang="en-US" dirty="0"/>
                        <a:t>Pi 400</a:t>
                      </a:r>
                    </a:p>
                  </a:txBody>
                  <a:tcPr/>
                </a:tc>
                <a:extLst>
                  <a:ext uri="{0D108BD9-81ED-4DB2-BD59-A6C34878D82A}">
                    <a16:rowId xmlns:a16="http://schemas.microsoft.com/office/drawing/2014/main" val="10000"/>
                  </a:ext>
                </a:extLst>
              </a:tr>
              <a:tr h="576292">
                <a:tc>
                  <a:txBody>
                    <a:bodyPr/>
                    <a:lstStyle/>
                    <a:p>
                      <a:pPr algn="ctr"/>
                      <a:r>
                        <a:rPr lang="en-US" sz="1400" dirty="0"/>
                        <a:t>CPU</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Arm</a:t>
                      </a:r>
                      <a:r>
                        <a:rPr lang="en-US" sz="1400" baseline="0" dirty="0"/>
                        <a:t> 6 700MHz</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Arm</a:t>
                      </a:r>
                      <a:r>
                        <a:rPr lang="en-US" sz="1400" baseline="0" dirty="0"/>
                        <a:t> 6 700MHz</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4xArm</a:t>
                      </a:r>
                      <a:r>
                        <a:rPr lang="en-US" sz="1400" baseline="0" dirty="0"/>
                        <a:t> 7 900MHz</a:t>
                      </a:r>
                      <a:endParaRPr lang="en-US" sz="1400" dirty="0"/>
                    </a:p>
                  </a:txBody>
                  <a:tcPr/>
                </a:tc>
                <a:tc>
                  <a:txBody>
                    <a:bodyPr/>
                    <a:lstStyle/>
                    <a:p>
                      <a:r>
                        <a:rPr lang="en-US" sz="1400" dirty="0"/>
                        <a:t>Arm</a:t>
                      </a:r>
                      <a:r>
                        <a:rPr lang="en-US" sz="1400" baseline="0" dirty="0"/>
                        <a:t> 6 1000MHz</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4xArm</a:t>
                      </a:r>
                      <a:r>
                        <a:rPr lang="en-US" sz="1400" baseline="0" dirty="0"/>
                        <a:t> 53 1400MHz</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4xArm</a:t>
                      </a:r>
                      <a:r>
                        <a:rPr lang="en-US" sz="1400" baseline="0" dirty="0"/>
                        <a:t> 53 1400MHz</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4xArm 72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1500MHz</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4xArm 72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1800MHz</a:t>
                      </a:r>
                    </a:p>
                  </a:txBody>
                  <a:tcPr/>
                </a:tc>
                <a:extLst>
                  <a:ext uri="{0D108BD9-81ED-4DB2-BD59-A6C34878D82A}">
                    <a16:rowId xmlns:a16="http://schemas.microsoft.com/office/drawing/2014/main" val="10001"/>
                  </a:ext>
                </a:extLst>
              </a:tr>
              <a:tr h="414308">
                <a:tc>
                  <a:txBody>
                    <a:bodyPr/>
                    <a:lstStyle/>
                    <a:p>
                      <a:pPr algn="ctr"/>
                      <a:r>
                        <a:rPr lang="en-US" sz="1400" dirty="0"/>
                        <a:t>RAM</a:t>
                      </a:r>
                    </a:p>
                  </a:txBody>
                  <a:tcPr/>
                </a:tc>
                <a:tc>
                  <a:txBody>
                    <a:bodyPr/>
                    <a:lstStyle/>
                    <a:p>
                      <a:pPr algn="ctr"/>
                      <a:r>
                        <a:rPr lang="en-US" sz="1400" dirty="0"/>
                        <a:t>512MB</a:t>
                      </a:r>
                    </a:p>
                  </a:txBody>
                  <a:tcPr/>
                </a:tc>
                <a:tc>
                  <a:txBody>
                    <a:bodyPr/>
                    <a:lstStyle/>
                    <a:p>
                      <a:pPr algn="ctr"/>
                      <a:r>
                        <a:rPr lang="en-US" sz="1400" dirty="0"/>
                        <a:t>512MB</a:t>
                      </a:r>
                    </a:p>
                  </a:txBody>
                  <a:tcPr/>
                </a:tc>
                <a:tc>
                  <a:txBody>
                    <a:bodyPr/>
                    <a:lstStyle/>
                    <a:p>
                      <a:pPr algn="ctr"/>
                      <a:r>
                        <a:rPr lang="en-US" sz="1400" dirty="0"/>
                        <a:t>1GB</a:t>
                      </a:r>
                    </a:p>
                  </a:txBody>
                  <a:tcPr/>
                </a:tc>
                <a:tc>
                  <a:txBody>
                    <a:bodyPr/>
                    <a:lstStyle/>
                    <a:p>
                      <a:pPr algn="ctr"/>
                      <a:r>
                        <a:rPr lang="en-US" sz="1400" dirty="0"/>
                        <a:t>512MB</a:t>
                      </a:r>
                    </a:p>
                  </a:txBody>
                  <a:tcPr/>
                </a:tc>
                <a:tc>
                  <a:txBody>
                    <a:bodyPr/>
                    <a:lstStyle/>
                    <a:p>
                      <a:pPr algn="ctr"/>
                      <a:r>
                        <a:rPr lang="en-US" sz="1400" dirty="0"/>
                        <a:t>512MB</a:t>
                      </a:r>
                    </a:p>
                  </a:txBody>
                  <a:tcPr/>
                </a:tc>
                <a:tc>
                  <a:txBody>
                    <a:bodyPr/>
                    <a:lstStyle/>
                    <a:p>
                      <a:pPr algn="ctr"/>
                      <a:r>
                        <a:rPr lang="en-US" sz="1400" dirty="0"/>
                        <a:t>1GB</a:t>
                      </a:r>
                    </a:p>
                  </a:txBody>
                  <a:tcPr/>
                </a:tc>
                <a:tc>
                  <a:txBody>
                    <a:bodyPr/>
                    <a:lstStyle/>
                    <a:p>
                      <a:pPr algn="ctr"/>
                      <a:r>
                        <a:rPr lang="en-US" sz="1400" dirty="0"/>
                        <a:t>1GB/2GB/4GB/8GB</a:t>
                      </a:r>
                    </a:p>
                  </a:txBody>
                  <a:tcPr/>
                </a:tc>
                <a:tc>
                  <a:txBody>
                    <a:bodyPr/>
                    <a:lstStyle/>
                    <a:p>
                      <a:pPr algn="ctr"/>
                      <a:r>
                        <a:rPr lang="en-US" sz="1400" dirty="0"/>
                        <a:t>4GB</a:t>
                      </a:r>
                    </a:p>
                  </a:txBody>
                  <a:tcPr/>
                </a:tc>
                <a:extLst>
                  <a:ext uri="{0D108BD9-81ED-4DB2-BD59-A6C34878D82A}">
                    <a16:rowId xmlns:a16="http://schemas.microsoft.com/office/drawing/2014/main" val="10002"/>
                  </a:ext>
                </a:extLst>
              </a:tr>
              <a:tr h="414308">
                <a:tc>
                  <a:txBody>
                    <a:bodyPr/>
                    <a:lstStyle/>
                    <a:p>
                      <a:pPr algn="ctr"/>
                      <a:r>
                        <a:rPr lang="en-US" dirty="0"/>
                        <a:t>USB</a:t>
                      </a:r>
                    </a:p>
                  </a:txBody>
                  <a:tcPr/>
                </a:tc>
                <a:tc>
                  <a:txBody>
                    <a:bodyPr/>
                    <a:lstStyle/>
                    <a:p>
                      <a:pPr algn="ctr"/>
                      <a:r>
                        <a:rPr lang="en-US" dirty="0"/>
                        <a:t>2</a:t>
                      </a:r>
                    </a:p>
                  </a:txBody>
                  <a:tcPr/>
                </a:tc>
                <a:tc>
                  <a:txBody>
                    <a:bodyPr/>
                    <a:lstStyle/>
                    <a:p>
                      <a:pPr algn="ctr"/>
                      <a:r>
                        <a:rPr lang="en-US" dirty="0"/>
                        <a:t>4</a:t>
                      </a:r>
                    </a:p>
                  </a:txBody>
                  <a:tcPr/>
                </a:tc>
                <a:tc>
                  <a:txBody>
                    <a:bodyPr/>
                    <a:lstStyle/>
                    <a:p>
                      <a:pPr algn="ctr"/>
                      <a:r>
                        <a:rPr lang="en-US" dirty="0"/>
                        <a:t>4</a:t>
                      </a:r>
                    </a:p>
                  </a:txBody>
                  <a:tcPr/>
                </a:tc>
                <a:tc>
                  <a:txBody>
                    <a:bodyPr/>
                    <a:lstStyle/>
                    <a:p>
                      <a:pPr algn="ctr"/>
                      <a:r>
                        <a:rPr lang="en-US" dirty="0"/>
                        <a:t>1</a:t>
                      </a:r>
                    </a:p>
                  </a:txBody>
                  <a:tcPr/>
                </a:tc>
                <a:tc>
                  <a:txBody>
                    <a:bodyPr/>
                    <a:lstStyle/>
                    <a:p>
                      <a:pPr algn="ctr"/>
                      <a:r>
                        <a:rPr lang="en-US" dirty="0"/>
                        <a:t>1</a:t>
                      </a:r>
                    </a:p>
                  </a:txBody>
                  <a:tcPr/>
                </a:tc>
                <a:tc>
                  <a:txBody>
                    <a:bodyPr/>
                    <a:lstStyle/>
                    <a:p>
                      <a:pPr algn="ctr"/>
                      <a:r>
                        <a:rPr lang="en-US" dirty="0"/>
                        <a:t>4</a:t>
                      </a:r>
                    </a:p>
                  </a:txBody>
                  <a:tcPr/>
                </a:tc>
                <a:tc>
                  <a:txBody>
                    <a:bodyPr/>
                    <a:lstStyle/>
                    <a:p>
                      <a:pPr algn="ctr"/>
                      <a:r>
                        <a:rPr lang="en-US" sz="1400" dirty="0"/>
                        <a:t>2-2.0      2-3.0</a:t>
                      </a:r>
                    </a:p>
                  </a:txBody>
                  <a:tcPr/>
                </a:tc>
                <a:tc>
                  <a:txBody>
                    <a:bodyPr/>
                    <a:lstStyle/>
                    <a:p>
                      <a:pPr algn="ctr"/>
                      <a:r>
                        <a:rPr lang="en-US" sz="1400" dirty="0"/>
                        <a:t>1-2.0      2-3.0</a:t>
                      </a:r>
                    </a:p>
                  </a:txBody>
                  <a:tcPr/>
                </a:tc>
                <a:extLst>
                  <a:ext uri="{0D108BD9-81ED-4DB2-BD59-A6C34878D82A}">
                    <a16:rowId xmlns:a16="http://schemas.microsoft.com/office/drawing/2014/main" val="10003"/>
                  </a:ext>
                </a:extLst>
              </a:tr>
              <a:tr h="414308">
                <a:tc>
                  <a:txBody>
                    <a:bodyPr/>
                    <a:lstStyle/>
                    <a:p>
                      <a:pPr algn="ctr"/>
                      <a:r>
                        <a:rPr lang="en-US" dirty="0"/>
                        <a:t>Network</a:t>
                      </a:r>
                    </a:p>
                  </a:txBody>
                  <a:tcPr/>
                </a:tc>
                <a:tc>
                  <a:txBody>
                    <a:bodyPr/>
                    <a:lstStyle/>
                    <a:p>
                      <a:pPr algn="ctr"/>
                      <a:r>
                        <a:rPr lang="en-US" sz="1400" dirty="0"/>
                        <a:t>10/100</a:t>
                      </a:r>
                    </a:p>
                  </a:txBody>
                  <a:tcPr/>
                </a:tc>
                <a:tc>
                  <a:txBody>
                    <a:bodyPr/>
                    <a:lstStyle/>
                    <a:p>
                      <a:pPr algn="ctr"/>
                      <a:r>
                        <a:rPr lang="en-US" sz="1400" dirty="0"/>
                        <a:t>10/100</a:t>
                      </a:r>
                    </a:p>
                  </a:txBody>
                  <a:tcPr/>
                </a:tc>
                <a:tc>
                  <a:txBody>
                    <a:bodyPr/>
                    <a:lstStyle/>
                    <a:p>
                      <a:pPr algn="ctr"/>
                      <a:r>
                        <a:rPr lang="en-US" sz="1400" dirty="0"/>
                        <a:t>10/100</a:t>
                      </a:r>
                    </a:p>
                  </a:txBody>
                  <a:tcPr/>
                </a:tc>
                <a:tc>
                  <a:txBody>
                    <a:bodyPr/>
                    <a:lstStyle/>
                    <a:p>
                      <a:pPr algn="ctr"/>
                      <a:r>
                        <a:rPr lang="en-US" sz="1400" dirty="0"/>
                        <a:t>None/Wi-Fi</a:t>
                      </a:r>
                    </a:p>
                  </a:txBody>
                  <a:tcPr/>
                </a:tc>
                <a:tc>
                  <a:txBody>
                    <a:bodyPr/>
                    <a:lstStyle/>
                    <a:p>
                      <a:pPr algn="ctr"/>
                      <a:r>
                        <a:rPr lang="en-US" sz="1400" dirty="0"/>
                        <a:t>Wi-Fi</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10/300</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Wi-Fi abg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10/100/1G</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Wi-Fi abg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10/100/1G</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Wi-Fi abg</a:t>
                      </a:r>
                    </a:p>
                  </a:txBody>
                  <a:tcPr/>
                </a:tc>
                <a:extLst>
                  <a:ext uri="{0D108BD9-81ED-4DB2-BD59-A6C34878D82A}">
                    <a16:rowId xmlns:a16="http://schemas.microsoft.com/office/drawing/2014/main" val="10004"/>
                  </a:ext>
                </a:extLst>
              </a:tr>
              <a:tr h="414308">
                <a:tc>
                  <a:txBody>
                    <a:bodyPr/>
                    <a:lstStyle/>
                    <a:p>
                      <a:pPr algn="ctr"/>
                      <a:r>
                        <a:rPr lang="en-US" dirty="0"/>
                        <a:t>Video</a:t>
                      </a:r>
                    </a:p>
                  </a:txBody>
                  <a:tcPr/>
                </a:tc>
                <a:tc>
                  <a:txBody>
                    <a:bodyPr/>
                    <a:lstStyle/>
                    <a:p>
                      <a:r>
                        <a:rPr lang="en-US" sz="1100" dirty="0"/>
                        <a:t>HDMI/NTSC/PAL</a:t>
                      </a:r>
                    </a:p>
                  </a:txBody>
                  <a:tcPr/>
                </a:tc>
                <a:tc>
                  <a:txBody>
                    <a:bodyPr/>
                    <a:lstStyle/>
                    <a:p>
                      <a:r>
                        <a:rPr lang="en-US" sz="1100" dirty="0"/>
                        <a:t>HDMI/NTSC/PAL</a:t>
                      </a:r>
                    </a:p>
                  </a:txBody>
                  <a:tcPr/>
                </a:tc>
                <a:tc>
                  <a:txBody>
                    <a:bodyPr/>
                    <a:lstStyle/>
                    <a:p>
                      <a:r>
                        <a:rPr lang="en-US" sz="1100" dirty="0"/>
                        <a:t>HDMI/NTSC/PAL</a:t>
                      </a:r>
                    </a:p>
                  </a:txBody>
                  <a:tcPr/>
                </a:tc>
                <a:tc>
                  <a:txBody>
                    <a:bodyPr/>
                    <a:lstStyle/>
                    <a:p>
                      <a:r>
                        <a:rPr lang="en-US" sz="1400" dirty="0"/>
                        <a:t>HDMI</a:t>
                      </a:r>
                    </a:p>
                  </a:txBody>
                  <a:tcPr/>
                </a:tc>
                <a:tc>
                  <a:txBody>
                    <a:bodyPr/>
                    <a:lstStyle/>
                    <a:p>
                      <a:r>
                        <a:rPr lang="en-US" sz="1100" dirty="0"/>
                        <a:t>HDMI/NTSC/PAL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HDMI/NTSC/PAL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2xHDMI</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NTSC/PAL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2xHDMI</a:t>
                      </a:r>
                    </a:p>
                  </a:txBody>
                  <a:tcPr/>
                </a:tc>
                <a:extLst>
                  <a:ext uri="{0D108BD9-81ED-4DB2-BD59-A6C34878D82A}">
                    <a16:rowId xmlns:a16="http://schemas.microsoft.com/office/drawing/2014/main" val="10005"/>
                  </a:ext>
                </a:extLst>
              </a:tr>
              <a:tr h="414308">
                <a:tc>
                  <a:txBody>
                    <a:bodyPr/>
                    <a:lstStyle/>
                    <a:p>
                      <a:pPr algn="ctr"/>
                      <a:r>
                        <a:rPr lang="en-US" sz="1400" dirty="0"/>
                        <a:t>Hardware</a:t>
                      </a:r>
                      <a:r>
                        <a:rPr lang="en-US" sz="1400" baseline="0" dirty="0"/>
                        <a:t> IO</a:t>
                      </a:r>
                      <a:endParaRPr lang="en-US" sz="1400" dirty="0"/>
                    </a:p>
                  </a:txBody>
                  <a:tcPr/>
                </a:tc>
                <a:tc>
                  <a:txBody>
                    <a:bodyPr/>
                    <a:lstStyle/>
                    <a:p>
                      <a:pPr algn="ctr"/>
                      <a:r>
                        <a:rPr lang="en-US" dirty="0"/>
                        <a:t>17</a:t>
                      </a:r>
                    </a:p>
                  </a:txBody>
                  <a:tcPr/>
                </a:tc>
                <a:tc>
                  <a:txBody>
                    <a:bodyPr/>
                    <a:lstStyle/>
                    <a:p>
                      <a:pPr algn="ctr"/>
                      <a:r>
                        <a:rPr lang="en-US" dirty="0"/>
                        <a:t>25</a:t>
                      </a:r>
                    </a:p>
                  </a:txBody>
                  <a:tcPr/>
                </a:tc>
                <a:tc>
                  <a:txBody>
                    <a:bodyPr/>
                    <a:lstStyle/>
                    <a:p>
                      <a:pPr algn="ctr"/>
                      <a:r>
                        <a:rPr lang="en-US" dirty="0"/>
                        <a:t>25</a:t>
                      </a:r>
                    </a:p>
                  </a:txBody>
                  <a:tcPr/>
                </a:tc>
                <a:tc>
                  <a:txBody>
                    <a:bodyPr/>
                    <a:lstStyle/>
                    <a:p>
                      <a:pPr algn="ctr"/>
                      <a:r>
                        <a:rPr lang="en-US" dirty="0"/>
                        <a:t>25</a:t>
                      </a:r>
                    </a:p>
                  </a:txBody>
                  <a:tcPr/>
                </a:tc>
                <a:tc>
                  <a:txBody>
                    <a:bodyPr/>
                    <a:lstStyle/>
                    <a:p>
                      <a:pPr algn="ctr"/>
                      <a:r>
                        <a:rPr lang="en-US" dirty="0"/>
                        <a:t>25</a:t>
                      </a:r>
                    </a:p>
                  </a:txBody>
                  <a:tcPr/>
                </a:tc>
                <a:tc>
                  <a:txBody>
                    <a:bodyPr/>
                    <a:lstStyle/>
                    <a:p>
                      <a:pPr algn="ctr"/>
                      <a:r>
                        <a:rPr lang="en-US" dirty="0"/>
                        <a:t>25</a:t>
                      </a:r>
                    </a:p>
                  </a:txBody>
                  <a:tcPr/>
                </a:tc>
                <a:tc>
                  <a:txBody>
                    <a:bodyPr/>
                    <a:lstStyle/>
                    <a:p>
                      <a:pPr algn="ctr"/>
                      <a:r>
                        <a:rPr lang="en-US" dirty="0"/>
                        <a:t>25</a:t>
                      </a:r>
                    </a:p>
                  </a:txBody>
                  <a:tcPr/>
                </a:tc>
                <a:tc>
                  <a:txBody>
                    <a:bodyPr/>
                    <a:lstStyle/>
                    <a:p>
                      <a:pPr algn="ctr"/>
                      <a:r>
                        <a:rPr lang="en-US" dirty="0"/>
                        <a:t>25</a:t>
                      </a:r>
                    </a:p>
                  </a:txBody>
                  <a:tcPr/>
                </a:tc>
                <a:extLst>
                  <a:ext uri="{0D108BD9-81ED-4DB2-BD59-A6C34878D82A}">
                    <a16:rowId xmlns:a16="http://schemas.microsoft.com/office/drawing/2014/main" val="10006"/>
                  </a:ext>
                </a:extLst>
              </a:tr>
              <a:tr h="414308">
                <a:tc>
                  <a:txBody>
                    <a:bodyPr/>
                    <a:lstStyle/>
                    <a:p>
                      <a:pPr algn="ctr"/>
                      <a:r>
                        <a:rPr lang="en-US" sz="1400" dirty="0"/>
                        <a:t>+5V Supply</a:t>
                      </a:r>
                    </a:p>
                  </a:txBody>
                  <a:tcPr/>
                </a:tc>
                <a:tc>
                  <a:txBody>
                    <a:bodyPr/>
                    <a:lstStyle/>
                    <a:p>
                      <a:pPr algn="ctr"/>
                      <a:r>
                        <a:rPr lang="en-US" dirty="0"/>
                        <a:t>1A</a:t>
                      </a:r>
                    </a:p>
                  </a:txBody>
                  <a:tcPr/>
                </a:tc>
                <a:tc>
                  <a:txBody>
                    <a:bodyPr/>
                    <a:lstStyle/>
                    <a:p>
                      <a:pPr algn="ctr"/>
                      <a:r>
                        <a:rPr lang="en-US" dirty="0"/>
                        <a:t>1A</a:t>
                      </a:r>
                    </a:p>
                  </a:txBody>
                  <a:tcPr/>
                </a:tc>
                <a:tc>
                  <a:txBody>
                    <a:bodyPr/>
                    <a:lstStyle/>
                    <a:p>
                      <a:pPr algn="ctr"/>
                      <a:r>
                        <a:rPr lang="en-US" dirty="0"/>
                        <a:t>1.5A</a:t>
                      </a:r>
                    </a:p>
                  </a:txBody>
                  <a:tcPr/>
                </a:tc>
                <a:tc>
                  <a:txBody>
                    <a:bodyPr/>
                    <a:lstStyle/>
                    <a:p>
                      <a:pPr algn="ctr"/>
                      <a:r>
                        <a:rPr lang="en-US" dirty="0"/>
                        <a:t>500mA</a:t>
                      </a:r>
                    </a:p>
                  </a:txBody>
                  <a:tcPr/>
                </a:tc>
                <a:tc>
                  <a:txBody>
                    <a:bodyPr/>
                    <a:lstStyle/>
                    <a:p>
                      <a:pPr algn="ctr"/>
                      <a:r>
                        <a:rPr lang="en-US" dirty="0"/>
                        <a:t>1A</a:t>
                      </a:r>
                    </a:p>
                  </a:txBody>
                  <a:tcPr/>
                </a:tc>
                <a:tc>
                  <a:txBody>
                    <a:bodyPr/>
                    <a:lstStyle/>
                    <a:p>
                      <a:pPr algn="ctr"/>
                      <a:r>
                        <a:rPr lang="en-US" dirty="0"/>
                        <a:t>2.5A</a:t>
                      </a:r>
                    </a:p>
                  </a:txBody>
                  <a:tcPr/>
                </a:tc>
                <a:tc>
                  <a:txBody>
                    <a:bodyPr/>
                    <a:lstStyle/>
                    <a:p>
                      <a:pPr algn="ctr"/>
                      <a:r>
                        <a:rPr lang="en-US" dirty="0"/>
                        <a:t>3.0A</a:t>
                      </a:r>
                    </a:p>
                  </a:txBody>
                  <a:tcPr/>
                </a:tc>
                <a:tc>
                  <a:txBody>
                    <a:bodyPr/>
                    <a:lstStyle/>
                    <a:p>
                      <a:pPr algn="ctr"/>
                      <a:r>
                        <a:rPr lang="en-US" dirty="0"/>
                        <a:t>3.0A</a:t>
                      </a:r>
                    </a:p>
                  </a:txBody>
                  <a:tcPr/>
                </a:tc>
                <a:extLst>
                  <a:ext uri="{0D108BD9-81ED-4DB2-BD59-A6C34878D82A}">
                    <a16:rowId xmlns:a16="http://schemas.microsoft.com/office/drawing/2014/main" val="10007"/>
                  </a:ext>
                </a:extLst>
              </a:tr>
              <a:tr h="414308">
                <a:tc>
                  <a:txBody>
                    <a:bodyPr/>
                    <a:lstStyle/>
                    <a:p>
                      <a:pPr algn="ctr"/>
                      <a:r>
                        <a:rPr lang="en-US" sz="1400" dirty="0"/>
                        <a:t>Bluetooth</a:t>
                      </a:r>
                    </a:p>
                  </a:txBody>
                  <a:tcPr/>
                </a:tc>
                <a:tc>
                  <a:txBody>
                    <a:bodyPr/>
                    <a:lstStyle/>
                    <a:p>
                      <a:pPr algn="ctr"/>
                      <a:r>
                        <a:rPr lang="en-US" dirty="0"/>
                        <a:t>No</a:t>
                      </a:r>
                    </a:p>
                  </a:txBody>
                  <a:tcPr/>
                </a:tc>
                <a:tc>
                  <a:txBody>
                    <a:bodyPr/>
                    <a:lstStyle/>
                    <a:p>
                      <a:pPr algn="ctr"/>
                      <a:r>
                        <a:rPr lang="en-US" dirty="0"/>
                        <a:t>No</a:t>
                      </a:r>
                    </a:p>
                  </a:txBody>
                  <a:tcPr/>
                </a:tc>
                <a:tc>
                  <a:txBody>
                    <a:bodyPr/>
                    <a:lstStyle/>
                    <a:p>
                      <a:pPr algn="ctr"/>
                      <a:r>
                        <a:rPr lang="en-US" dirty="0"/>
                        <a:t>No</a:t>
                      </a:r>
                    </a:p>
                  </a:txBody>
                  <a:tcPr/>
                </a:tc>
                <a:tc>
                  <a:txBody>
                    <a:bodyPr/>
                    <a:lstStyle/>
                    <a:p>
                      <a:pPr algn="ctr"/>
                      <a:r>
                        <a:rPr lang="en-US" dirty="0"/>
                        <a:t>Yes/W</a:t>
                      </a:r>
                    </a:p>
                  </a:txBody>
                  <a:tcPr/>
                </a:tc>
                <a:tc>
                  <a:txBody>
                    <a:bodyPr/>
                    <a:lstStyle/>
                    <a:p>
                      <a:pPr algn="ctr"/>
                      <a:r>
                        <a:rPr lang="en-US" dirty="0"/>
                        <a:t>Yes</a:t>
                      </a:r>
                    </a:p>
                  </a:txBody>
                  <a:tcPr/>
                </a:tc>
                <a:tc>
                  <a:txBody>
                    <a:bodyPr/>
                    <a:lstStyle/>
                    <a:p>
                      <a:pPr algn="ctr"/>
                      <a:r>
                        <a:rPr lang="en-US" b="0" u="none" dirty="0"/>
                        <a:t>Yes</a:t>
                      </a:r>
                    </a:p>
                  </a:txBody>
                  <a:tcPr/>
                </a:tc>
                <a:tc>
                  <a:txBody>
                    <a:bodyPr/>
                    <a:lstStyle/>
                    <a:p>
                      <a:pPr algn="ctr"/>
                      <a:r>
                        <a:rPr lang="en-US" b="0" u="none" dirty="0"/>
                        <a:t>Yes</a:t>
                      </a:r>
                    </a:p>
                  </a:txBody>
                  <a:tcPr/>
                </a:tc>
                <a:tc>
                  <a:txBody>
                    <a:bodyPr/>
                    <a:lstStyle/>
                    <a:p>
                      <a:pPr algn="ctr"/>
                      <a:r>
                        <a:rPr lang="en-US" b="0" u="none" dirty="0"/>
                        <a:t>Yes</a:t>
                      </a:r>
                    </a:p>
                  </a:txBody>
                  <a:tcPr/>
                </a:tc>
                <a:extLst>
                  <a:ext uri="{0D108BD9-81ED-4DB2-BD59-A6C34878D82A}">
                    <a16:rowId xmlns:a16="http://schemas.microsoft.com/office/drawing/2014/main" val="10008"/>
                  </a:ext>
                </a:extLst>
              </a:tr>
              <a:tr h="414308">
                <a:tc>
                  <a:txBody>
                    <a:bodyPr/>
                    <a:lstStyle/>
                    <a:p>
                      <a:pPr algn="ctr"/>
                      <a:r>
                        <a:rPr lang="en-US" dirty="0"/>
                        <a:t>SD Card</a:t>
                      </a:r>
                    </a:p>
                  </a:txBody>
                  <a:tcPr/>
                </a:tc>
                <a:tc>
                  <a:txBody>
                    <a:bodyPr/>
                    <a:lstStyle/>
                    <a:p>
                      <a:pPr algn="ctr"/>
                      <a:r>
                        <a:rPr lang="en-US" dirty="0"/>
                        <a:t>Mini</a:t>
                      </a:r>
                    </a:p>
                  </a:txBody>
                  <a:tcPr/>
                </a:tc>
                <a:tc>
                  <a:txBody>
                    <a:bodyPr/>
                    <a:lstStyle/>
                    <a:p>
                      <a:pPr algn="ctr"/>
                      <a:r>
                        <a:rPr lang="en-US" dirty="0"/>
                        <a:t>Micro</a:t>
                      </a:r>
                    </a:p>
                  </a:txBody>
                  <a:tcPr/>
                </a:tc>
                <a:tc>
                  <a:txBody>
                    <a:bodyPr/>
                    <a:lstStyle/>
                    <a:p>
                      <a:pPr algn="ctr"/>
                      <a:r>
                        <a:rPr lang="en-US" dirty="0"/>
                        <a:t>Micro</a:t>
                      </a:r>
                    </a:p>
                  </a:txBody>
                  <a:tcPr/>
                </a:tc>
                <a:tc>
                  <a:txBody>
                    <a:bodyPr/>
                    <a:lstStyle/>
                    <a:p>
                      <a:pPr algn="ctr"/>
                      <a:r>
                        <a:rPr lang="en-US" dirty="0"/>
                        <a:t>Micro</a:t>
                      </a:r>
                    </a:p>
                  </a:txBody>
                  <a:tcPr/>
                </a:tc>
                <a:tc>
                  <a:txBody>
                    <a:bodyPr/>
                    <a:lstStyle/>
                    <a:p>
                      <a:pPr algn="ctr"/>
                      <a:r>
                        <a:rPr lang="en-US" dirty="0"/>
                        <a:t>Micro</a:t>
                      </a:r>
                    </a:p>
                  </a:txBody>
                  <a:tcPr/>
                </a:tc>
                <a:tc>
                  <a:txBody>
                    <a:bodyPr/>
                    <a:lstStyle/>
                    <a:p>
                      <a:pPr algn="ctr"/>
                      <a:r>
                        <a:rPr lang="en-US" dirty="0"/>
                        <a:t>Micro</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Micro</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Micro</a:t>
                      </a:r>
                    </a:p>
                    <a:p>
                      <a:pPr algn="ctr"/>
                      <a:endParaRPr lang="en-US" dirty="0"/>
                    </a:p>
                  </a:txBody>
                  <a:tcPr/>
                </a:tc>
                <a:extLst>
                  <a:ext uri="{0D108BD9-81ED-4DB2-BD59-A6C34878D82A}">
                    <a16:rowId xmlns:a16="http://schemas.microsoft.com/office/drawing/2014/main" val="10009"/>
                  </a:ext>
                </a:extLst>
              </a:tr>
              <a:tr h="414308">
                <a:tc>
                  <a:txBody>
                    <a:bodyPr/>
                    <a:lstStyle/>
                    <a:p>
                      <a:pPr algn="ctr"/>
                      <a:r>
                        <a:rPr lang="en-US" dirty="0"/>
                        <a:t>Cost</a:t>
                      </a:r>
                    </a:p>
                  </a:txBody>
                  <a:tcPr/>
                </a:tc>
                <a:tc>
                  <a:txBody>
                    <a:bodyPr/>
                    <a:lstStyle/>
                    <a:p>
                      <a:pPr algn="ctr"/>
                      <a:r>
                        <a:rPr lang="en-US" dirty="0"/>
                        <a:t>$30</a:t>
                      </a:r>
                    </a:p>
                  </a:txBody>
                  <a:tcPr/>
                </a:tc>
                <a:tc>
                  <a:txBody>
                    <a:bodyPr/>
                    <a:lstStyle/>
                    <a:p>
                      <a:pPr algn="ctr"/>
                      <a:r>
                        <a:rPr lang="en-US" dirty="0"/>
                        <a:t>$25</a:t>
                      </a:r>
                    </a:p>
                  </a:txBody>
                  <a:tcPr/>
                </a:tc>
                <a:tc>
                  <a:txBody>
                    <a:bodyPr/>
                    <a:lstStyle/>
                    <a:p>
                      <a:pPr algn="ctr"/>
                      <a:r>
                        <a:rPr lang="en-US" dirty="0"/>
                        <a:t>$35</a:t>
                      </a:r>
                    </a:p>
                  </a:txBody>
                  <a:tcPr/>
                </a:tc>
                <a:tc>
                  <a:txBody>
                    <a:bodyPr/>
                    <a:lstStyle/>
                    <a:p>
                      <a:pPr algn="ctr"/>
                      <a:r>
                        <a:rPr lang="en-US" dirty="0"/>
                        <a:t>$5/$10</a:t>
                      </a:r>
                    </a:p>
                  </a:txBody>
                  <a:tcPr/>
                </a:tc>
                <a:tc>
                  <a:txBody>
                    <a:bodyPr/>
                    <a:lstStyle/>
                    <a:p>
                      <a:pPr algn="ctr"/>
                      <a:r>
                        <a:rPr lang="en-US" dirty="0"/>
                        <a:t>$25</a:t>
                      </a:r>
                    </a:p>
                  </a:txBody>
                  <a:tcPr/>
                </a:tc>
                <a:tc>
                  <a:txBody>
                    <a:bodyPr/>
                    <a:lstStyle/>
                    <a:p>
                      <a:pPr algn="ctr"/>
                      <a:r>
                        <a:rPr lang="en-US" dirty="0"/>
                        <a:t>$35</a:t>
                      </a:r>
                    </a:p>
                  </a:txBody>
                  <a:tcPr/>
                </a:tc>
                <a:tc>
                  <a:txBody>
                    <a:bodyPr/>
                    <a:lstStyle/>
                    <a:p>
                      <a:pPr algn="ctr"/>
                      <a:r>
                        <a:rPr lang="en-US" sz="1200" dirty="0"/>
                        <a:t>$35/$45/$55</a:t>
                      </a:r>
                    </a:p>
                  </a:txBody>
                  <a:tcPr/>
                </a:tc>
                <a:tc>
                  <a:txBody>
                    <a:bodyPr/>
                    <a:lstStyle/>
                    <a:p>
                      <a:pPr algn="ctr"/>
                      <a:r>
                        <a:rPr lang="en-US" sz="1800" dirty="0"/>
                        <a:t>$70</a:t>
                      </a:r>
                    </a:p>
                  </a:txBody>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1800145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2483F-ABAD-4A54-9903-892204B92F64}"/>
              </a:ext>
            </a:extLst>
          </p:cNvPr>
          <p:cNvSpPr>
            <a:spLocks noGrp="1"/>
          </p:cNvSpPr>
          <p:nvPr>
            <p:ph type="title"/>
          </p:nvPr>
        </p:nvSpPr>
        <p:spPr/>
        <p:txBody>
          <a:bodyPr/>
          <a:lstStyle/>
          <a:p>
            <a:r>
              <a:rPr lang="en-US" dirty="0"/>
              <a:t>CPU Speed Benchmarks</a:t>
            </a:r>
          </a:p>
        </p:txBody>
      </p:sp>
      <p:pic>
        <p:nvPicPr>
          <p:cNvPr id="4" name="Content Placeholder 3">
            <a:extLst>
              <a:ext uri="{FF2B5EF4-FFF2-40B4-BE49-F238E27FC236}">
                <a16:creationId xmlns:a16="http://schemas.microsoft.com/office/drawing/2014/main" id="{04E54C9A-8F7B-40DA-B8E8-8DECFC489D92}"/>
              </a:ext>
            </a:extLst>
          </p:cNvPr>
          <p:cNvPicPr>
            <a:picLocks noGrp="1" noChangeAspect="1"/>
          </p:cNvPicPr>
          <p:nvPr>
            <p:ph idx="1"/>
          </p:nvPr>
        </p:nvPicPr>
        <p:blipFill>
          <a:blip r:embed="rId2"/>
          <a:stretch>
            <a:fillRect/>
          </a:stretch>
        </p:blipFill>
        <p:spPr>
          <a:xfrm>
            <a:off x="2503838" y="1600200"/>
            <a:ext cx="7184325" cy="4876800"/>
          </a:xfrm>
          <a:prstGeom prst="rect">
            <a:avLst/>
          </a:prstGeom>
        </p:spPr>
      </p:pic>
    </p:spTree>
    <p:extLst>
      <p:ext uri="{BB962C8B-B14F-4D97-AF65-F5344CB8AC3E}">
        <p14:creationId xmlns:p14="http://schemas.microsoft.com/office/powerpoint/2010/main" val="4260928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01105A0-4D60-4ABC-A8CA-28A45A63F90C}"/>
              </a:ext>
            </a:extLst>
          </p:cNvPr>
          <p:cNvPicPr>
            <a:picLocks noGrp="1" noChangeAspect="1"/>
          </p:cNvPicPr>
          <p:nvPr>
            <p:ph idx="1"/>
          </p:nvPr>
        </p:nvPicPr>
        <p:blipFill>
          <a:blip r:embed="rId2" cstate="print">
            <a:extLst>
              <a:ext uri="{28A0092B-C50C-407E-A947-70E740481C1C}">
                <a14:useLocalDpi xmlns:a14="http://schemas.microsoft.com/office/drawing/2010/main"/>
              </a:ext>
            </a:extLst>
          </a:blip>
          <a:stretch>
            <a:fillRect/>
          </a:stretch>
        </p:blipFill>
        <p:spPr>
          <a:xfrm>
            <a:off x="1102383" y="406631"/>
            <a:ext cx="4880359" cy="6438306"/>
          </a:xfrm>
        </p:spPr>
      </p:pic>
      <p:sp>
        <p:nvSpPr>
          <p:cNvPr id="6" name="TextBox 5">
            <a:extLst>
              <a:ext uri="{FF2B5EF4-FFF2-40B4-BE49-F238E27FC236}">
                <a16:creationId xmlns:a16="http://schemas.microsoft.com/office/drawing/2014/main" id="{B6DEE25E-CB01-4D5A-A1DC-65746EAAA498}"/>
              </a:ext>
            </a:extLst>
          </p:cNvPr>
          <p:cNvSpPr txBox="1"/>
          <p:nvPr/>
        </p:nvSpPr>
        <p:spPr>
          <a:xfrm>
            <a:off x="1711982" y="1053738"/>
            <a:ext cx="762000" cy="646331"/>
          </a:xfrm>
          <a:prstGeom prst="rect">
            <a:avLst/>
          </a:prstGeom>
          <a:noFill/>
        </p:spPr>
        <p:txBody>
          <a:bodyPr wrap="square" rtlCol="0">
            <a:spAutoFit/>
          </a:bodyPr>
          <a:lstStyle/>
          <a:p>
            <a:pPr algn="ctr"/>
            <a:r>
              <a:rPr lang="en-US" sz="3600" dirty="0">
                <a:solidFill>
                  <a:srgbClr val="FFFF00"/>
                </a:solidFill>
              </a:rPr>
              <a:t>A+</a:t>
            </a:r>
          </a:p>
        </p:txBody>
      </p:sp>
      <p:sp>
        <p:nvSpPr>
          <p:cNvPr id="7" name="TextBox 6">
            <a:extLst>
              <a:ext uri="{FF2B5EF4-FFF2-40B4-BE49-F238E27FC236}">
                <a16:creationId xmlns:a16="http://schemas.microsoft.com/office/drawing/2014/main" id="{BAAB7DC6-318F-430E-97AA-1F6C99B54379}"/>
              </a:ext>
            </a:extLst>
          </p:cNvPr>
          <p:cNvSpPr txBox="1"/>
          <p:nvPr/>
        </p:nvSpPr>
        <p:spPr>
          <a:xfrm>
            <a:off x="4226582" y="1031215"/>
            <a:ext cx="762000" cy="646331"/>
          </a:xfrm>
          <a:prstGeom prst="rect">
            <a:avLst/>
          </a:prstGeom>
          <a:noFill/>
        </p:spPr>
        <p:txBody>
          <a:bodyPr wrap="square" rtlCol="0">
            <a:spAutoFit/>
          </a:bodyPr>
          <a:lstStyle/>
          <a:p>
            <a:pPr algn="ctr"/>
            <a:r>
              <a:rPr lang="en-US" sz="3600" dirty="0">
                <a:solidFill>
                  <a:srgbClr val="FFFF00"/>
                </a:solidFill>
              </a:rPr>
              <a:t>B</a:t>
            </a:r>
          </a:p>
        </p:txBody>
      </p:sp>
      <p:sp>
        <p:nvSpPr>
          <p:cNvPr id="8" name="TextBox 7">
            <a:extLst>
              <a:ext uri="{FF2B5EF4-FFF2-40B4-BE49-F238E27FC236}">
                <a16:creationId xmlns:a16="http://schemas.microsoft.com/office/drawing/2014/main" id="{0D2C59CE-5677-4C22-8DE2-4B6CBDF03318}"/>
              </a:ext>
            </a:extLst>
          </p:cNvPr>
          <p:cNvSpPr txBox="1"/>
          <p:nvPr/>
        </p:nvSpPr>
        <p:spPr>
          <a:xfrm>
            <a:off x="1524428" y="2525478"/>
            <a:ext cx="1219200" cy="523220"/>
          </a:xfrm>
          <a:prstGeom prst="rect">
            <a:avLst/>
          </a:prstGeom>
          <a:noFill/>
        </p:spPr>
        <p:txBody>
          <a:bodyPr wrap="square" rtlCol="0">
            <a:spAutoFit/>
          </a:bodyPr>
          <a:lstStyle/>
          <a:p>
            <a:pPr algn="ctr"/>
            <a:r>
              <a:rPr lang="en-US" sz="2800" dirty="0">
                <a:solidFill>
                  <a:srgbClr val="FFFF00"/>
                </a:solidFill>
              </a:rPr>
              <a:t>Zero</a:t>
            </a:r>
          </a:p>
        </p:txBody>
      </p:sp>
      <p:sp>
        <p:nvSpPr>
          <p:cNvPr id="10" name="TextBox 9">
            <a:extLst>
              <a:ext uri="{FF2B5EF4-FFF2-40B4-BE49-F238E27FC236}">
                <a16:creationId xmlns:a16="http://schemas.microsoft.com/office/drawing/2014/main" id="{FA1F9602-1F2F-4CE6-AB39-76F75AAF9615}"/>
              </a:ext>
            </a:extLst>
          </p:cNvPr>
          <p:cNvSpPr txBox="1"/>
          <p:nvPr/>
        </p:nvSpPr>
        <p:spPr>
          <a:xfrm>
            <a:off x="1940582" y="3949118"/>
            <a:ext cx="762000" cy="646331"/>
          </a:xfrm>
          <a:prstGeom prst="rect">
            <a:avLst/>
          </a:prstGeom>
          <a:noFill/>
        </p:spPr>
        <p:txBody>
          <a:bodyPr wrap="square" rtlCol="0">
            <a:spAutoFit/>
          </a:bodyPr>
          <a:lstStyle/>
          <a:p>
            <a:pPr algn="ctr"/>
            <a:r>
              <a:rPr lang="en-US" sz="3600" dirty="0">
                <a:solidFill>
                  <a:srgbClr val="FFFF00"/>
                </a:solidFill>
              </a:rPr>
              <a:t>B+</a:t>
            </a:r>
          </a:p>
        </p:txBody>
      </p:sp>
      <p:sp>
        <p:nvSpPr>
          <p:cNvPr id="11" name="TextBox 10">
            <a:extLst>
              <a:ext uri="{FF2B5EF4-FFF2-40B4-BE49-F238E27FC236}">
                <a16:creationId xmlns:a16="http://schemas.microsoft.com/office/drawing/2014/main" id="{77130721-C3A4-4112-A15A-E493AE05587A}"/>
              </a:ext>
            </a:extLst>
          </p:cNvPr>
          <p:cNvSpPr txBox="1"/>
          <p:nvPr/>
        </p:nvSpPr>
        <p:spPr>
          <a:xfrm>
            <a:off x="4226582" y="3900685"/>
            <a:ext cx="914400" cy="646331"/>
          </a:xfrm>
          <a:prstGeom prst="rect">
            <a:avLst/>
          </a:prstGeom>
          <a:noFill/>
        </p:spPr>
        <p:txBody>
          <a:bodyPr wrap="square" rtlCol="0">
            <a:spAutoFit/>
          </a:bodyPr>
          <a:lstStyle/>
          <a:p>
            <a:pPr algn="ctr"/>
            <a:r>
              <a:rPr lang="en-US" sz="3600" dirty="0">
                <a:solidFill>
                  <a:srgbClr val="FFFF00"/>
                </a:solidFill>
              </a:rPr>
              <a:t>Pi2</a:t>
            </a:r>
          </a:p>
        </p:txBody>
      </p:sp>
      <p:sp>
        <p:nvSpPr>
          <p:cNvPr id="12" name="TextBox 11">
            <a:extLst>
              <a:ext uri="{FF2B5EF4-FFF2-40B4-BE49-F238E27FC236}">
                <a16:creationId xmlns:a16="http://schemas.microsoft.com/office/drawing/2014/main" id="{19A75294-1D56-4235-93D2-0969F2B2FB20}"/>
              </a:ext>
            </a:extLst>
          </p:cNvPr>
          <p:cNvSpPr txBox="1"/>
          <p:nvPr/>
        </p:nvSpPr>
        <p:spPr>
          <a:xfrm>
            <a:off x="1910845" y="5650118"/>
            <a:ext cx="1020337" cy="646331"/>
          </a:xfrm>
          <a:prstGeom prst="rect">
            <a:avLst/>
          </a:prstGeom>
          <a:noFill/>
        </p:spPr>
        <p:txBody>
          <a:bodyPr wrap="square" rtlCol="0">
            <a:spAutoFit/>
          </a:bodyPr>
          <a:lstStyle/>
          <a:p>
            <a:pPr algn="ctr"/>
            <a:r>
              <a:rPr lang="en-US" sz="3600" dirty="0">
                <a:solidFill>
                  <a:srgbClr val="FFFF00"/>
                </a:solidFill>
              </a:rPr>
              <a:t>Pi3</a:t>
            </a:r>
          </a:p>
        </p:txBody>
      </p:sp>
      <p:sp>
        <p:nvSpPr>
          <p:cNvPr id="13" name="TextBox 12">
            <a:extLst>
              <a:ext uri="{FF2B5EF4-FFF2-40B4-BE49-F238E27FC236}">
                <a16:creationId xmlns:a16="http://schemas.microsoft.com/office/drawing/2014/main" id="{24435027-31A2-40A5-BA85-09C6B849A69D}"/>
              </a:ext>
            </a:extLst>
          </p:cNvPr>
          <p:cNvSpPr txBox="1"/>
          <p:nvPr/>
        </p:nvSpPr>
        <p:spPr>
          <a:xfrm>
            <a:off x="4226582" y="5665207"/>
            <a:ext cx="1143001" cy="646331"/>
          </a:xfrm>
          <a:prstGeom prst="rect">
            <a:avLst/>
          </a:prstGeom>
          <a:noFill/>
        </p:spPr>
        <p:txBody>
          <a:bodyPr wrap="square" rtlCol="0">
            <a:spAutoFit/>
          </a:bodyPr>
          <a:lstStyle/>
          <a:p>
            <a:pPr algn="ctr"/>
            <a:r>
              <a:rPr lang="en-US" sz="3600" dirty="0">
                <a:solidFill>
                  <a:srgbClr val="FFFF00"/>
                </a:solidFill>
              </a:rPr>
              <a:t>Pi3+</a:t>
            </a:r>
          </a:p>
        </p:txBody>
      </p:sp>
      <p:sp>
        <p:nvSpPr>
          <p:cNvPr id="14" name="TextBox 13">
            <a:extLst>
              <a:ext uri="{FF2B5EF4-FFF2-40B4-BE49-F238E27FC236}">
                <a16:creationId xmlns:a16="http://schemas.microsoft.com/office/drawing/2014/main" id="{FE3C7169-8796-4FE3-999B-2A69DBE4BAAB}"/>
              </a:ext>
            </a:extLst>
          </p:cNvPr>
          <p:cNvSpPr txBox="1"/>
          <p:nvPr/>
        </p:nvSpPr>
        <p:spPr>
          <a:xfrm>
            <a:off x="3776974" y="2520883"/>
            <a:ext cx="1440208" cy="523220"/>
          </a:xfrm>
          <a:prstGeom prst="rect">
            <a:avLst/>
          </a:prstGeom>
          <a:noFill/>
        </p:spPr>
        <p:txBody>
          <a:bodyPr wrap="square" rtlCol="0">
            <a:spAutoFit/>
          </a:bodyPr>
          <a:lstStyle/>
          <a:p>
            <a:pPr algn="ctr"/>
            <a:r>
              <a:rPr lang="en-US" sz="2800" dirty="0">
                <a:solidFill>
                  <a:srgbClr val="FFFF00"/>
                </a:solidFill>
              </a:rPr>
              <a:t>Zero W</a:t>
            </a:r>
          </a:p>
        </p:txBody>
      </p:sp>
      <p:pic>
        <p:nvPicPr>
          <p:cNvPr id="2" name="Picture 1">
            <a:extLst>
              <a:ext uri="{FF2B5EF4-FFF2-40B4-BE49-F238E27FC236}">
                <a16:creationId xmlns:a16="http://schemas.microsoft.com/office/drawing/2014/main" id="{B75AD951-6CF0-417A-A71D-6F80E111C726}"/>
              </a:ext>
            </a:extLst>
          </p:cNvPr>
          <p:cNvPicPr>
            <a:picLocks noChangeAspect="1"/>
          </p:cNvPicPr>
          <p:nvPr/>
        </p:nvPicPr>
        <p:blipFill>
          <a:blip r:embed="rId3"/>
          <a:stretch>
            <a:fillRect/>
          </a:stretch>
        </p:blipFill>
        <p:spPr>
          <a:xfrm>
            <a:off x="8530521" y="5029200"/>
            <a:ext cx="2453273" cy="1598491"/>
          </a:xfrm>
          <a:prstGeom prst="rect">
            <a:avLst/>
          </a:prstGeom>
        </p:spPr>
      </p:pic>
      <p:sp>
        <p:nvSpPr>
          <p:cNvPr id="15" name="TextBox 14">
            <a:extLst>
              <a:ext uri="{FF2B5EF4-FFF2-40B4-BE49-F238E27FC236}">
                <a16:creationId xmlns:a16="http://schemas.microsoft.com/office/drawing/2014/main" id="{11E0FF80-A2DB-48FB-8BAC-0B1A73903173}"/>
              </a:ext>
            </a:extLst>
          </p:cNvPr>
          <p:cNvSpPr txBox="1"/>
          <p:nvPr/>
        </p:nvSpPr>
        <p:spPr>
          <a:xfrm>
            <a:off x="9230577" y="5370985"/>
            <a:ext cx="1020337" cy="646331"/>
          </a:xfrm>
          <a:prstGeom prst="rect">
            <a:avLst/>
          </a:prstGeom>
          <a:noFill/>
        </p:spPr>
        <p:txBody>
          <a:bodyPr wrap="square" rtlCol="0">
            <a:spAutoFit/>
          </a:bodyPr>
          <a:lstStyle/>
          <a:p>
            <a:pPr algn="ctr"/>
            <a:r>
              <a:rPr lang="en-US" sz="3600" dirty="0">
                <a:solidFill>
                  <a:srgbClr val="FFFF00"/>
                </a:solidFill>
              </a:rPr>
              <a:t>Pi4</a:t>
            </a:r>
          </a:p>
        </p:txBody>
      </p:sp>
      <p:pic>
        <p:nvPicPr>
          <p:cNvPr id="4" name="Picture 3">
            <a:extLst>
              <a:ext uri="{FF2B5EF4-FFF2-40B4-BE49-F238E27FC236}">
                <a16:creationId xmlns:a16="http://schemas.microsoft.com/office/drawing/2014/main" id="{F70AE657-462D-41AF-AF77-EF06B4DDCB2F}"/>
              </a:ext>
            </a:extLst>
          </p:cNvPr>
          <p:cNvPicPr>
            <a:picLocks noChangeAspect="1"/>
          </p:cNvPicPr>
          <p:nvPr/>
        </p:nvPicPr>
        <p:blipFill>
          <a:blip r:embed="rId4"/>
          <a:stretch>
            <a:fillRect/>
          </a:stretch>
        </p:blipFill>
        <p:spPr>
          <a:xfrm>
            <a:off x="7739638" y="2419052"/>
            <a:ext cx="4035041" cy="2272112"/>
          </a:xfrm>
          <a:prstGeom prst="rect">
            <a:avLst/>
          </a:prstGeom>
        </p:spPr>
      </p:pic>
      <p:sp>
        <p:nvSpPr>
          <p:cNvPr id="16" name="TextBox 15">
            <a:extLst>
              <a:ext uri="{FF2B5EF4-FFF2-40B4-BE49-F238E27FC236}">
                <a16:creationId xmlns:a16="http://schemas.microsoft.com/office/drawing/2014/main" id="{18BC9BB4-033F-4FE4-A78A-50C383E79326}"/>
              </a:ext>
            </a:extLst>
          </p:cNvPr>
          <p:cNvSpPr txBox="1"/>
          <p:nvPr/>
        </p:nvSpPr>
        <p:spPr>
          <a:xfrm>
            <a:off x="9067800" y="3105834"/>
            <a:ext cx="1553737" cy="646331"/>
          </a:xfrm>
          <a:prstGeom prst="rect">
            <a:avLst/>
          </a:prstGeom>
          <a:noFill/>
        </p:spPr>
        <p:txBody>
          <a:bodyPr wrap="square" rtlCol="0">
            <a:spAutoFit/>
          </a:bodyPr>
          <a:lstStyle/>
          <a:p>
            <a:pPr algn="ctr"/>
            <a:r>
              <a:rPr lang="en-US" sz="3600" dirty="0">
                <a:solidFill>
                  <a:srgbClr val="FFFF00"/>
                </a:solidFill>
              </a:rPr>
              <a:t>Pi 400</a:t>
            </a:r>
          </a:p>
        </p:txBody>
      </p:sp>
      <p:sp>
        <p:nvSpPr>
          <p:cNvPr id="9" name="TextBox 8">
            <a:extLst>
              <a:ext uri="{FF2B5EF4-FFF2-40B4-BE49-F238E27FC236}">
                <a16:creationId xmlns:a16="http://schemas.microsoft.com/office/drawing/2014/main" id="{E65650D2-FA23-40BA-9C74-A391E0E1C319}"/>
              </a:ext>
            </a:extLst>
          </p:cNvPr>
          <p:cNvSpPr txBox="1"/>
          <p:nvPr/>
        </p:nvSpPr>
        <p:spPr>
          <a:xfrm>
            <a:off x="6741366" y="533401"/>
            <a:ext cx="3698035" cy="1323439"/>
          </a:xfrm>
          <a:prstGeom prst="rect">
            <a:avLst/>
          </a:prstGeom>
          <a:noFill/>
        </p:spPr>
        <p:txBody>
          <a:bodyPr wrap="square" rtlCol="0">
            <a:spAutoFit/>
          </a:bodyPr>
          <a:lstStyle/>
          <a:p>
            <a:r>
              <a:rPr lang="en-US" sz="4000" dirty="0">
                <a:solidFill>
                  <a:srgbClr val="0070C0"/>
                </a:solidFill>
              </a:rPr>
              <a:t>Which Pi Do you have?</a:t>
            </a:r>
          </a:p>
        </p:txBody>
      </p:sp>
    </p:spTree>
    <p:extLst>
      <p:ext uri="{BB962C8B-B14F-4D97-AF65-F5344CB8AC3E}">
        <p14:creationId xmlns:p14="http://schemas.microsoft.com/office/powerpoint/2010/main" val="3114179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aspi_Colour_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676400" y="152401"/>
            <a:ext cx="1371600" cy="165424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EEECE1"/>
                  </a:outerShdw>
                </a:effectLst>
              </a14:hiddenEffects>
            </a:ext>
          </a:extLst>
        </p:spPr>
      </p:pic>
      <p:sp>
        <p:nvSpPr>
          <p:cNvPr id="4" name="Text Box 3"/>
          <p:cNvSpPr txBox="1">
            <a:spLocks noChangeArrowheads="1"/>
          </p:cNvSpPr>
          <p:nvPr/>
        </p:nvSpPr>
        <p:spPr bwMode="auto">
          <a:xfrm>
            <a:off x="1590568" y="1828918"/>
            <a:ext cx="2475386" cy="3854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EEECE1"/>
                  </a:outerShdw>
                </a:effectLst>
              </a14:hiddenEffects>
            </a:ext>
          </a:extLst>
        </p:spPr>
        <p:txBody>
          <a:bodyPr vert="horz" wrap="square" lIns="36576" tIns="36576" rIns="36576" bIns="36576" numCol="1" anchor="t" anchorCtr="0" compatLnSpc="1">
            <a:prstTxWarp prst="textNoShape">
              <a:avLst/>
            </a:prstTxWarp>
          </a:bodyPr>
          <a:lstStyle/>
          <a:p>
            <a:pPr fontAlgn="base">
              <a:spcBef>
                <a:spcPct val="0"/>
              </a:spcBef>
              <a:spcAft>
                <a:spcPct val="0"/>
              </a:spcAft>
            </a:pPr>
            <a:r>
              <a:rPr lang="en-US" altLang="en-US" sz="800" dirty="0">
                <a:solidFill>
                  <a:srgbClr val="000000"/>
                </a:solidFill>
                <a:latin typeface="Calibri" pitchFamily="34" charset="0"/>
                <a:cs typeface="Arial" pitchFamily="34" charset="0"/>
              </a:rPr>
              <a:t>TM Raspberry Pi Foundation  www.raspberrypi.org</a:t>
            </a:r>
            <a:endParaRPr lang="en-US" altLang="en-US" sz="800" dirty="0">
              <a:latin typeface="Arial" pitchFamily="34" charset="0"/>
              <a:cs typeface="Arial" pitchFamily="34" charset="0"/>
            </a:endParaRPr>
          </a:p>
        </p:txBody>
      </p:sp>
      <p:sp>
        <p:nvSpPr>
          <p:cNvPr id="10" name="Title 9">
            <a:extLst>
              <a:ext uri="{FF2B5EF4-FFF2-40B4-BE49-F238E27FC236}">
                <a16:creationId xmlns:a16="http://schemas.microsoft.com/office/drawing/2014/main" id="{82C3FAB6-7398-41EE-B044-DEF45D3E900C}"/>
              </a:ext>
            </a:extLst>
          </p:cNvPr>
          <p:cNvSpPr>
            <a:spLocks noGrp="1"/>
          </p:cNvSpPr>
          <p:nvPr>
            <p:ph type="title"/>
          </p:nvPr>
        </p:nvSpPr>
        <p:spPr>
          <a:xfrm>
            <a:off x="3190480" y="533400"/>
            <a:ext cx="7020320" cy="990600"/>
          </a:xfrm>
        </p:spPr>
        <p:txBody>
          <a:bodyPr/>
          <a:lstStyle/>
          <a:p>
            <a:r>
              <a:rPr lang="en-US" dirty="0"/>
              <a:t>Some Raspberry Pi Resources</a:t>
            </a:r>
          </a:p>
        </p:txBody>
      </p:sp>
      <p:sp>
        <p:nvSpPr>
          <p:cNvPr id="3" name="Content Placeholder 2">
            <a:extLst>
              <a:ext uri="{FF2B5EF4-FFF2-40B4-BE49-F238E27FC236}">
                <a16:creationId xmlns:a16="http://schemas.microsoft.com/office/drawing/2014/main" id="{5C410DE9-8055-467F-B530-703DA4351957}"/>
              </a:ext>
            </a:extLst>
          </p:cNvPr>
          <p:cNvSpPr>
            <a:spLocks noGrp="1"/>
          </p:cNvSpPr>
          <p:nvPr>
            <p:ph idx="1"/>
          </p:nvPr>
        </p:nvSpPr>
        <p:spPr>
          <a:xfrm>
            <a:off x="1981200" y="2021645"/>
            <a:ext cx="8610600" cy="4876800"/>
          </a:xfrm>
        </p:spPr>
        <p:txBody>
          <a:bodyPr>
            <a:normAutofit/>
          </a:bodyPr>
          <a:lstStyle/>
          <a:p>
            <a:pPr marL="0" indent="0" fontAlgn="base">
              <a:spcBef>
                <a:spcPct val="0"/>
              </a:spcBef>
              <a:spcAft>
                <a:spcPct val="0"/>
              </a:spcAft>
              <a:buClrTx/>
              <a:buSzTx/>
              <a:buNone/>
            </a:pPr>
            <a:r>
              <a:rPr lang="en-US" altLang="en-US" dirty="0">
                <a:solidFill>
                  <a:srgbClr val="000000"/>
                </a:solidFill>
                <a:latin typeface="Calibri" pitchFamily="34" charset="0"/>
                <a:cs typeface="Arial" pitchFamily="34" charset="0"/>
              </a:rPr>
              <a:t>Good Links and web sites:  </a:t>
            </a:r>
          </a:p>
          <a:p>
            <a:pPr fontAlgn="base">
              <a:spcBef>
                <a:spcPct val="0"/>
              </a:spcBef>
              <a:spcAft>
                <a:spcPct val="0"/>
              </a:spcAft>
              <a:buClrTx/>
              <a:buSzTx/>
            </a:pPr>
            <a:r>
              <a:rPr lang="en-US" altLang="en-US" sz="1800" dirty="0">
                <a:solidFill>
                  <a:srgbClr val="000000"/>
                </a:solidFill>
                <a:latin typeface="Calibri" pitchFamily="34" charset="0"/>
                <a:cs typeface="Arial" pitchFamily="34" charset="0"/>
                <a:hlinkClick r:id="rId3"/>
              </a:rPr>
              <a:t>www.raspberrypi.org</a:t>
            </a:r>
            <a:r>
              <a:rPr lang="en-US" altLang="en-US" sz="1800" dirty="0">
                <a:solidFill>
                  <a:srgbClr val="000000"/>
                </a:solidFill>
                <a:latin typeface="Calibri" pitchFamily="34" charset="0"/>
                <a:cs typeface="Arial" pitchFamily="34" charset="0"/>
              </a:rPr>
              <a:t> —The Foundation’s Website</a:t>
            </a:r>
          </a:p>
          <a:p>
            <a:pPr fontAlgn="base">
              <a:spcBef>
                <a:spcPct val="0"/>
              </a:spcBef>
              <a:spcAft>
                <a:spcPct val="0"/>
              </a:spcAft>
              <a:buClrTx/>
              <a:buSzTx/>
            </a:pPr>
            <a:r>
              <a:rPr lang="en-US" altLang="en-US" sz="1800" dirty="0">
                <a:solidFill>
                  <a:srgbClr val="000000"/>
                </a:solidFill>
                <a:latin typeface="Calibri" pitchFamily="34" charset="0"/>
                <a:cs typeface="Arial" pitchFamily="34" charset="0"/>
                <a:hlinkClick r:id="rId4"/>
              </a:rPr>
              <a:t>www.raspberrypi.org/downloads</a:t>
            </a:r>
            <a:r>
              <a:rPr lang="en-US" altLang="en-US" sz="1800" dirty="0">
                <a:solidFill>
                  <a:srgbClr val="000000"/>
                </a:solidFill>
                <a:latin typeface="Calibri" pitchFamily="34" charset="0"/>
                <a:cs typeface="Arial" pitchFamily="34" charset="0"/>
              </a:rPr>
              <a:t> — Various Raspberry Pi Operating Systems</a:t>
            </a:r>
          </a:p>
          <a:p>
            <a:pPr fontAlgn="base">
              <a:spcBef>
                <a:spcPct val="0"/>
              </a:spcBef>
              <a:spcAft>
                <a:spcPct val="0"/>
              </a:spcAft>
              <a:buClrTx/>
              <a:buSzTx/>
            </a:pPr>
            <a:r>
              <a:rPr lang="en-US" altLang="en-US" sz="1800" dirty="0">
                <a:solidFill>
                  <a:srgbClr val="000000"/>
                </a:solidFill>
                <a:latin typeface="Calibri" pitchFamily="34" charset="0"/>
                <a:cs typeface="Arial" pitchFamily="34" charset="0"/>
                <a:hlinkClick r:id="rId5"/>
              </a:rPr>
              <a:t>https://elinux.org/RaspberryPiBoard</a:t>
            </a:r>
            <a:r>
              <a:rPr lang="en-US" altLang="en-US" sz="1800" dirty="0">
                <a:solidFill>
                  <a:srgbClr val="000000"/>
                </a:solidFill>
                <a:latin typeface="Calibri" pitchFamily="34" charset="0"/>
                <a:cs typeface="Arial" pitchFamily="34" charset="0"/>
              </a:rPr>
              <a:t> - Raspberry Pi Wiki Pages</a:t>
            </a:r>
          </a:p>
          <a:p>
            <a:pPr fontAlgn="base">
              <a:spcBef>
                <a:spcPct val="0"/>
              </a:spcBef>
              <a:spcAft>
                <a:spcPct val="0"/>
              </a:spcAft>
              <a:buClrTx/>
              <a:buSzTx/>
            </a:pPr>
            <a:r>
              <a:rPr lang="en-US" altLang="en-US" sz="1800" dirty="0">
                <a:solidFill>
                  <a:srgbClr val="000000"/>
                </a:solidFill>
                <a:latin typeface="Calibri" pitchFamily="34" charset="0"/>
                <a:cs typeface="Arial" pitchFamily="34" charset="0"/>
                <a:hlinkClick r:id="rId6"/>
              </a:rPr>
              <a:t>www.tomshardware.com</a:t>
            </a:r>
            <a:r>
              <a:rPr lang="en-US" altLang="en-US" sz="1800" dirty="0">
                <a:solidFill>
                  <a:srgbClr val="000000"/>
                </a:solidFill>
                <a:latin typeface="Calibri" pitchFamily="34" charset="0"/>
                <a:cs typeface="Arial" pitchFamily="34" charset="0"/>
              </a:rPr>
              <a:t> – Good Linux and Pi tutorials and reviews.</a:t>
            </a:r>
          </a:p>
          <a:p>
            <a:pPr fontAlgn="base">
              <a:spcBef>
                <a:spcPct val="0"/>
              </a:spcBef>
              <a:spcAft>
                <a:spcPct val="0"/>
              </a:spcAft>
              <a:buClrTx/>
              <a:buSzTx/>
            </a:pPr>
            <a:r>
              <a:rPr lang="en-US" altLang="en-US" sz="1800" dirty="0">
                <a:solidFill>
                  <a:srgbClr val="000000"/>
                </a:solidFill>
                <a:latin typeface="Calibri" pitchFamily="34" charset="0"/>
                <a:cs typeface="Arial" pitchFamily="34" charset="0"/>
                <a:hlinkClick r:id="rId7"/>
              </a:rPr>
              <a:t>www.adafruit.com</a:t>
            </a:r>
            <a:r>
              <a:rPr lang="en-US" altLang="en-US" sz="1800" dirty="0">
                <a:solidFill>
                  <a:srgbClr val="000000"/>
                </a:solidFill>
                <a:latin typeface="Calibri" pitchFamily="34" charset="0"/>
                <a:cs typeface="Arial" pitchFamily="34" charset="0"/>
              </a:rPr>
              <a:t> — Adafruit very good site for parts and tutorials</a:t>
            </a:r>
          </a:p>
          <a:p>
            <a:pPr fontAlgn="base">
              <a:spcBef>
                <a:spcPct val="0"/>
              </a:spcBef>
              <a:spcAft>
                <a:spcPct val="0"/>
              </a:spcAft>
              <a:buClrTx/>
              <a:buSzTx/>
            </a:pPr>
            <a:r>
              <a:rPr lang="en-US" altLang="en-US" sz="1800" dirty="0">
                <a:solidFill>
                  <a:srgbClr val="000000"/>
                </a:solidFill>
                <a:latin typeface="Calibri" pitchFamily="34" charset="0"/>
                <a:cs typeface="Arial" pitchFamily="34" charset="0"/>
                <a:hlinkClick r:id="rId8"/>
              </a:rPr>
              <a:t>learn.adafruit.com/category/raspberry-pi</a:t>
            </a:r>
            <a:r>
              <a:rPr lang="en-US" altLang="en-US" sz="1800" dirty="0">
                <a:solidFill>
                  <a:srgbClr val="000000"/>
                </a:solidFill>
                <a:latin typeface="Calibri" pitchFamily="34" charset="0"/>
                <a:cs typeface="Arial" pitchFamily="34" charset="0"/>
              </a:rPr>
              <a:t> —Many projects and how to’s at Adafruit</a:t>
            </a:r>
          </a:p>
          <a:p>
            <a:pPr fontAlgn="base">
              <a:spcBef>
                <a:spcPct val="0"/>
              </a:spcBef>
              <a:spcAft>
                <a:spcPct val="0"/>
              </a:spcAft>
              <a:buClrTx/>
              <a:buSzTx/>
            </a:pPr>
            <a:r>
              <a:rPr lang="en-US" altLang="en-US" sz="1800" dirty="0">
                <a:solidFill>
                  <a:srgbClr val="000000"/>
                </a:solidFill>
                <a:latin typeface="Calibri" pitchFamily="34" charset="0"/>
                <a:cs typeface="Arial" pitchFamily="34" charset="0"/>
                <a:hlinkClick r:id="rId9"/>
              </a:rPr>
              <a:t>www.sparkfun.com</a:t>
            </a:r>
            <a:r>
              <a:rPr lang="en-US" altLang="en-US" sz="1800" dirty="0">
                <a:solidFill>
                  <a:srgbClr val="000000"/>
                </a:solidFill>
                <a:latin typeface="Calibri" pitchFamily="34" charset="0"/>
                <a:cs typeface="Arial" pitchFamily="34" charset="0"/>
              </a:rPr>
              <a:t> —Raspberry Pi parts and many other Hobby parts. (Colorado Co.)</a:t>
            </a:r>
          </a:p>
          <a:p>
            <a:pPr fontAlgn="base">
              <a:spcBef>
                <a:spcPct val="0"/>
              </a:spcBef>
              <a:spcAft>
                <a:spcPct val="0"/>
              </a:spcAft>
              <a:buClrTx/>
              <a:buSzTx/>
            </a:pPr>
            <a:r>
              <a:rPr lang="en-US" altLang="en-US" sz="1800" dirty="0">
                <a:solidFill>
                  <a:srgbClr val="000000"/>
                </a:solidFill>
                <a:latin typeface="Calibri" pitchFamily="34" charset="0"/>
                <a:cs typeface="Arial" pitchFamily="34" charset="0"/>
                <a:hlinkClick r:id="rId10"/>
              </a:rPr>
              <a:t>www.newark.com</a:t>
            </a:r>
            <a:r>
              <a:rPr lang="en-US" altLang="en-US" sz="1800" dirty="0">
                <a:solidFill>
                  <a:srgbClr val="000000"/>
                </a:solidFill>
                <a:latin typeface="Calibri" pitchFamily="34" charset="0"/>
                <a:cs typeface="Arial" pitchFamily="34" charset="0"/>
              </a:rPr>
              <a:t>  —Low priced Raspberry Pi Parts</a:t>
            </a:r>
          </a:p>
          <a:p>
            <a:pPr fontAlgn="base">
              <a:spcBef>
                <a:spcPct val="0"/>
              </a:spcBef>
              <a:spcAft>
                <a:spcPct val="0"/>
              </a:spcAft>
              <a:buClrTx/>
              <a:buSzTx/>
            </a:pPr>
            <a:r>
              <a:rPr lang="en-US" altLang="en-US" sz="1800" dirty="0">
                <a:solidFill>
                  <a:srgbClr val="000000"/>
                </a:solidFill>
                <a:latin typeface="Calibri" pitchFamily="34" charset="0"/>
                <a:cs typeface="Arial" pitchFamily="34" charset="0"/>
                <a:hlinkClick r:id="rId11"/>
              </a:rPr>
              <a:t>www.microcenter.com</a:t>
            </a:r>
            <a:r>
              <a:rPr lang="en-US" altLang="en-US" sz="1800" dirty="0">
                <a:solidFill>
                  <a:srgbClr val="000000"/>
                </a:solidFill>
                <a:latin typeface="Calibri" pitchFamily="34" charset="0"/>
                <a:cs typeface="Arial" pitchFamily="34" charset="0"/>
              </a:rPr>
              <a:t> —Online and In Store Raspberry Pi</a:t>
            </a:r>
          </a:p>
          <a:p>
            <a:pPr fontAlgn="base">
              <a:spcBef>
                <a:spcPct val="0"/>
              </a:spcBef>
              <a:spcAft>
                <a:spcPct val="0"/>
              </a:spcAft>
              <a:buClrTx/>
              <a:buSzTx/>
            </a:pPr>
            <a:r>
              <a:rPr lang="en-US" sz="1800" dirty="0">
                <a:latin typeface="Calibri" panose="020F0502020204030204" pitchFamily="34" charset="0"/>
                <a:hlinkClick r:id="rId12"/>
              </a:rPr>
              <a:t>www.instructables.com/howto/Raspberry+Pi/</a:t>
            </a:r>
            <a:r>
              <a:rPr lang="en-US" sz="1800" dirty="0">
                <a:latin typeface="Calibri" panose="020F0502020204030204" pitchFamily="34" charset="0"/>
              </a:rPr>
              <a:t>   Lots of good Pi Tutorials</a:t>
            </a:r>
          </a:p>
          <a:p>
            <a:pPr fontAlgn="base">
              <a:spcBef>
                <a:spcPct val="0"/>
              </a:spcBef>
              <a:spcAft>
                <a:spcPct val="0"/>
              </a:spcAft>
              <a:buClrTx/>
              <a:buSzTx/>
            </a:pPr>
            <a:r>
              <a:rPr lang="en-US" sz="1800" dirty="0">
                <a:latin typeface="Calibri" panose="020F0502020204030204" pitchFamily="34" charset="0"/>
                <a:hlinkClick r:id="rId13"/>
              </a:rPr>
              <a:t>https://github.com/Chuckduey/CSU_Pi_Class.git</a:t>
            </a:r>
            <a:r>
              <a:rPr lang="en-US" sz="1800" dirty="0">
                <a:latin typeface="Calibri" panose="020F0502020204030204" pitchFamily="34" charset="0"/>
              </a:rPr>
              <a:t> GitHub page with the code from this class.</a:t>
            </a:r>
          </a:p>
          <a:p>
            <a:pPr fontAlgn="base">
              <a:spcBef>
                <a:spcPct val="0"/>
              </a:spcBef>
              <a:spcAft>
                <a:spcPct val="0"/>
              </a:spcAft>
              <a:buClrTx/>
              <a:buSzTx/>
            </a:pPr>
            <a:r>
              <a:rPr lang="en-US" sz="1800" dirty="0">
                <a:latin typeface="Calibri" panose="020F0502020204030204" pitchFamily="34" charset="0"/>
              </a:rPr>
              <a:t>My email </a:t>
            </a:r>
            <a:r>
              <a:rPr lang="en-US" sz="1800" dirty="0">
                <a:latin typeface="Calibri" panose="020F0502020204030204" pitchFamily="34" charset="0"/>
                <a:hlinkClick r:id="rId14"/>
              </a:rPr>
              <a:t>cduey@msn.com</a:t>
            </a:r>
            <a:r>
              <a:rPr lang="en-US" sz="1800" dirty="0">
                <a:latin typeface="Calibri" panose="020F0502020204030204" pitchFamily="34" charset="0"/>
              </a:rPr>
              <a:t> </a:t>
            </a:r>
          </a:p>
        </p:txBody>
      </p:sp>
    </p:spTree>
    <p:extLst>
      <p:ext uri="{BB962C8B-B14F-4D97-AF65-F5344CB8AC3E}">
        <p14:creationId xmlns:p14="http://schemas.microsoft.com/office/powerpoint/2010/main" val="2687269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Important Raspberry Pi Tips</a:t>
            </a:r>
          </a:p>
        </p:txBody>
      </p:sp>
      <p:sp>
        <p:nvSpPr>
          <p:cNvPr id="3" name="Content Placeholder 2"/>
          <p:cNvSpPr>
            <a:spLocks noGrp="1"/>
          </p:cNvSpPr>
          <p:nvPr>
            <p:ph idx="1"/>
          </p:nvPr>
        </p:nvSpPr>
        <p:spPr>
          <a:xfrm>
            <a:off x="1981200" y="1600200"/>
            <a:ext cx="8229600" cy="5105400"/>
          </a:xfrm>
        </p:spPr>
        <p:txBody>
          <a:bodyPr>
            <a:normAutofit fontScale="70000" lnSpcReduction="20000"/>
          </a:bodyPr>
          <a:lstStyle/>
          <a:p>
            <a:r>
              <a:rPr lang="en-US" b="1" dirty="0"/>
              <a:t>Do Not add or remove hardware while running. </a:t>
            </a:r>
            <a:r>
              <a:rPr lang="en-US" dirty="0"/>
              <a:t>Including USB devices. Plugging in heavy load on the USB at the last minute can kill the SD card.</a:t>
            </a:r>
          </a:p>
          <a:p>
            <a:endParaRPr lang="en-US" dirty="0"/>
          </a:p>
          <a:p>
            <a:r>
              <a:rPr lang="en-US" dirty="0"/>
              <a:t>Power down the Raspberry Pi using a software command  before removing power.  SD corruption is very common on uncontrolled power downs.</a:t>
            </a:r>
          </a:p>
          <a:p>
            <a:endParaRPr lang="en-US" dirty="0"/>
          </a:p>
          <a:p>
            <a:r>
              <a:rPr lang="en-US" dirty="0"/>
              <a:t>SD cards are fragile and wear out.  Keep a backup copy of your code. It is best to store it on a network drive.</a:t>
            </a:r>
          </a:p>
          <a:p>
            <a:endParaRPr lang="en-US" dirty="0"/>
          </a:p>
          <a:p>
            <a:r>
              <a:rPr lang="en-US" dirty="0"/>
              <a:t>SD cards come in various speeds and sizes.  Class 10 is the fastest.  For the Older than version 3, Raspberry Pi SDHC 32GB is the maximum sized.  For the Newer Pi’s 256GB SDXC can be used.</a:t>
            </a:r>
          </a:p>
          <a:p>
            <a:endParaRPr lang="en-US" dirty="0"/>
          </a:p>
          <a:p>
            <a:r>
              <a:rPr lang="en-US" dirty="0"/>
              <a:t>The Raspberry Pi I/O ports are 3.3V.  A 5V signal will render the port, and possibly the whole Pi useless.</a:t>
            </a:r>
          </a:p>
          <a:p>
            <a:endParaRPr lang="en-US" dirty="0"/>
          </a:p>
          <a:p>
            <a:r>
              <a:rPr lang="en-US" dirty="0"/>
              <a:t>The Micro SD cards are very easy to pop out accidentally. If it does while it is running, resist the temptation to plug it right back in.  Power down first!!!</a:t>
            </a:r>
          </a:p>
        </p:txBody>
      </p:sp>
    </p:spTree>
    <p:extLst>
      <p:ext uri="{BB962C8B-B14F-4D97-AF65-F5344CB8AC3E}">
        <p14:creationId xmlns:p14="http://schemas.microsoft.com/office/powerpoint/2010/main" val="1338531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6C9A-BDE2-4F90-A99C-C0BEEE943F4E}"/>
              </a:ext>
            </a:extLst>
          </p:cNvPr>
          <p:cNvSpPr>
            <a:spLocks noGrp="1"/>
          </p:cNvSpPr>
          <p:nvPr>
            <p:ph type="title"/>
          </p:nvPr>
        </p:nvSpPr>
        <p:spPr>
          <a:xfrm>
            <a:off x="1981200" y="150926"/>
            <a:ext cx="8229600" cy="990600"/>
          </a:xfrm>
        </p:spPr>
        <p:txBody>
          <a:bodyPr>
            <a:normAutofit fontScale="90000"/>
          </a:bodyPr>
          <a:lstStyle/>
          <a:p>
            <a:r>
              <a:rPr lang="en-US" dirty="0"/>
              <a:t>Raspberry Pi Raspbian (Debian) Versions</a:t>
            </a:r>
          </a:p>
        </p:txBody>
      </p:sp>
      <p:graphicFrame>
        <p:nvGraphicFramePr>
          <p:cNvPr id="4" name="Content Placeholder 3">
            <a:extLst>
              <a:ext uri="{FF2B5EF4-FFF2-40B4-BE49-F238E27FC236}">
                <a16:creationId xmlns:a16="http://schemas.microsoft.com/office/drawing/2014/main" id="{45C82C9C-7974-4910-B0A9-7DEF613ECA7F}"/>
              </a:ext>
            </a:extLst>
          </p:cNvPr>
          <p:cNvGraphicFramePr>
            <a:graphicFrameLocks noGrp="1"/>
          </p:cNvGraphicFramePr>
          <p:nvPr>
            <p:ph idx="1"/>
            <p:extLst>
              <p:ext uri="{D42A27DB-BD31-4B8C-83A1-F6EECF244321}">
                <p14:modId xmlns:p14="http://schemas.microsoft.com/office/powerpoint/2010/main" val="3585515151"/>
              </p:ext>
            </p:extLst>
          </p:nvPr>
        </p:nvGraphicFramePr>
        <p:xfrm>
          <a:off x="1523260" y="1128854"/>
          <a:ext cx="9067794" cy="4057650"/>
        </p:xfrm>
        <a:graphic>
          <a:graphicData uri="http://schemas.openxmlformats.org/drawingml/2006/table">
            <a:tbl>
              <a:tblPr/>
              <a:tblGrid>
                <a:gridCol w="701118">
                  <a:extLst>
                    <a:ext uri="{9D8B030D-6E8A-4147-A177-3AD203B41FA5}">
                      <a16:colId xmlns:a16="http://schemas.microsoft.com/office/drawing/2014/main" val="69984889"/>
                    </a:ext>
                  </a:extLst>
                </a:gridCol>
                <a:gridCol w="701118">
                  <a:extLst>
                    <a:ext uri="{9D8B030D-6E8A-4147-A177-3AD203B41FA5}">
                      <a16:colId xmlns:a16="http://schemas.microsoft.com/office/drawing/2014/main" val="3938460117"/>
                    </a:ext>
                  </a:extLst>
                </a:gridCol>
                <a:gridCol w="701118">
                  <a:extLst>
                    <a:ext uri="{9D8B030D-6E8A-4147-A177-3AD203B41FA5}">
                      <a16:colId xmlns:a16="http://schemas.microsoft.com/office/drawing/2014/main" val="1553814529"/>
                    </a:ext>
                  </a:extLst>
                </a:gridCol>
                <a:gridCol w="631004">
                  <a:extLst>
                    <a:ext uri="{9D8B030D-6E8A-4147-A177-3AD203B41FA5}">
                      <a16:colId xmlns:a16="http://schemas.microsoft.com/office/drawing/2014/main" val="1200753772"/>
                    </a:ext>
                  </a:extLst>
                </a:gridCol>
                <a:gridCol w="607637">
                  <a:extLst>
                    <a:ext uri="{9D8B030D-6E8A-4147-A177-3AD203B41FA5}">
                      <a16:colId xmlns:a16="http://schemas.microsoft.com/office/drawing/2014/main" val="2623340296"/>
                    </a:ext>
                  </a:extLst>
                </a:gridCol>
                <a:gridCol w="607637">
                  <a:extLst>
                    <a:ext uri="{9D8B030D-6E8A-4147-A177-3AD203B41FA5}">
                      <a16:colId xmlns:a16="http://schemas.microsoft.com/office/drawing/2014/main" val="707751869"/>
                    </a:ext>
                  </a:extLst>
                </a:gridCol>
                <a:gridCol w="911454">
                  <a:extLst>
                    <a:ext uri="{9D8B030D-6E8A-4147-A177-3AD203B41FA5}">
                      <a16:colId xmlns:a16="http://schemas.microsoft.com/office/drawing/2014/main" val="4269294397"/>
                    </a:ext>
                  </a:extLst>
                </a:gridCol>
                <a:gridCol w="701118">
                  <a:extLst>
                    <a:ext uri="{9D8B030D-6E8A-4147-A177-3AD203B41FA5}">
                      <a16:colId xmlns:a16="http://schemas.microsoft.com/office/drawing/2014/main" val="2109746"/>
                    </a:ext>
                  </a:extLst>
                </a:gridCol>
                <a:gridCol w="701118">
                  <a:extLst>
                    <a:ext uri="{9D8B030D-6E8A-4147-A177-3AD203B41FA5}">
                      <a16:colId xmlns:a16="http://schemas.microsoft.com/office/drawing/2014/main" val="174963921"/>
                    </a:ext>
                  </a:extLst>
                </a:gridCol>
                <a:gridCol w="701118">
                  <a:extLst>
                    <a:ext uri="{9D8B030D-6E8A-4147-A177-3AD203B41FA5}">
                      <a16:colId xmlns:a16="http://schemas.microsoft.com/office/drawing/2014/main" val="3492341782"/>
                    </a:ext>
                  </a:extLst>
                </a:gridCol>
                <a:gridCol w="701118">
                  <a:extLst>
                    <a:ext uri="{9D8B030D-6E8A-4147-A177-3AD203B41FA5}">
                      <a16:colId xmlns:a16="http://schemas.microsoft.com/office/drawing/2014/main" val="63416326"/>
                    </a:ext>
                  </a:extLst>
                </a:gridCol>
                <a:gridCol w="701118">
                  <a:extLst>
                    <a:ext uri="{9D8B030D-6E8A-4147-A177-3AD203B41FA5}">
                      <a16:colId xmlns:a16="http://schemas.microsoft.com/office/drawing/2014/main" val="2599179384"/>
                    </a:ext>
                  </a:extLst>
                </a:gridCol>
                <a:gridCol w="701118">
                  <a:extLst>
                    <a:ext uri="{9D8B030D-6E8A-4147-A177-3AD203B41FA5}">
                      <a16:colId xmlns:a16="http://schemas.microsoft.com/office/drawing/2014/main" val="2522535485"/>
                    </a:ext>
                  </a:extLst>
                </a:gridCol>
              </a:tblGrid>
              <a:tr h="1085850">
                <a:tc>
                  <a:txBody>
                    <a:bodyPr/>
                    <a:lstStyle/>
                    <a:p>
                      <a:pPr algn="ctr"/>
                      <a:r>
                        <a:rPr lang="en-US" sz="1100" dirty="0">
                          <a:effectLst/>
                        </a:rPr>
                        <a:t>Initial Release Date</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100" dirty="0">
                          <a:effectLst/>
                        </a:rPr>
                        <a:t>Current Release Name</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100" dirty="0">
                          <a:effectLst/>
                        </a:rPr>
                        <a:t>Debian Version</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100" dirty="0">
                          <a:effectLst/>
                        </a:rPr>
                        <a:t>Linux Kernel</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100" dirty="0">
                          <a:effectLst/>
                        </a:rPr>
                        <a:t>GCC</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100" dirty="0">
                          <a:effectLst/>
                        </a:rPr>
                        <a:t>apt</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100" dirty="0">
                          <a:effectLst/>
                        </a:rPr>
                        <a:t>X Server</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900" dirty="0">
                          <a:effectLst/>
                        </a:rPr>
                        <a:t>Raspberry Pi 1/1+</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900" dirty="0">
                          <a:effectLst/>
                        </a:rPr>
                        <a:t>Raspberry Pi 2</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900" dirty="0">
                          <a:effectLst/>
                        </a:rPr>
                        <a:t>Raspberry Pi 3</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900" dirty="0">
                          <a:effectLst/>
                        </a:rPr>
                        <a:t>Raspberry Pi 3+</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900" dirty="0">
                          <a:effectLst/>
                        </a:rPr>
                        <a:t>Raspberry Pi 4</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900" dirty="0">
                          <a:effectLst/>
                        </a:rPr>
                        <a:t>Raspberry Pi 400</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extLst>
                  <a:ext uri="{0D108BD9-81ED-4DB2-BD59-A6C34878D82A}">
                    <a16:rowId xmlns:a16="http://schemas.microsoft.com/office/drawing/2014/main" val="2856792661"/>
                  </a:ext>
                </a:extLst>
              </a:tr>
              <a:tr h="742950">
                <a:tc>
                  <a:txBody>
                    <a:bodyPr/>
                    <a:lstStyle/>
                    <a:p>
                      <a:r>
                        <a:rPr lang="en-US" sz="900" dirty="0">
                          <a:effectLst/>
                        </a:rPr>
                        <a:t>2013-09-27</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2015-05-05</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7 (Wheezy)</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3.18</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4.7.2</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0.9.7</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7.7</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FD2D2"/>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FD2D2"/>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FD2D2"/>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FD2D2"/>
                    </a:solidFill>
                  </a:tcPr>
                </a:tc>
                <a:extLst>
                  <a:ext uri="{0D108BD9-81ED-4DB2-BD59-A6C34878D82A}">
                    <a16:rowId xmlns:a16="http://schemas.microsoft.com/office/drawing/2014/main" val="225881118"/>
                  </a:ext>
                </a:extLst>
              </a:tr>
              <a:tr h="742950">
                <a:tc>
                  <a:txBody>
                    <a:bodyPr/>
                    <a:lstStyle/>
                    <a:p>
                      <a:r>
                        <a:rPr lang="en-US" sz="900" dirty="0">
                          <a:effectLst/>
                        </a:rPr>
                        <a:t>2015-09-28</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2017-07-05</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8 (Jessie)</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4.9</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4.9</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	1.0.9.8.1</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7.7</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FD2D2"/>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FD2D2"/>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FD2D2"/>
                    </a:solidFill>
                  </a:tcPr>
                </a:tc>
                <a:extLst>
                  <a:ext uri="{0D108BD9-81ED-4DB2-BD59-A6C34878D82A}">
                    <a16:rowId xmlns:a16="http://schemas.microsoft.com/office/drawing/2014/main" val="2074295088"/>
                  </a:ext>
                </a:extLst>
              </a:tr>
              <a:tr h="742950">
                <a:tc>
                  <a:txBody>
                    <a:bodyPr/>
                    <a:lstStyle/>
                    <a:p>
                      <a:r>
                        <a:rPr lang="en-US" sz="900" dirty="0">
                          <a:effectLst/>
                        </a:rPr>
                        <a:t>2017-09-08</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2019-04-08</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9 (Stretch)</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4.14</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6.3</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1.4.9</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7.7</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FD2D2"/>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FD2D2"/>
                    </a:solidFill>
                  </a:tcPr>
                </a:tc>
                <a:extLst>
                  <a:ext uri="{0D108BD9-81ED-4DB2-BD59-A6C34878D82A}">
                    <a16:rowId xmlns:a16="http://schemas.microsoft.com/office/drawing/2014/main" val="1384407623"/>
                  </a:ext>
                </a:extLst>
              </a:tr>
              <a:tr h="742950">
                <a:tc>
                  <a:txBody>
                    <a:bodyPr/>
                    <a:lstStyle/>
                    <a:p>
                      <a:r>
                        <a:rPr lang="en-US" sz="900" dirty="0">
                          <a:effectLst/>
                        </a:rPr>
                        <a:t>2019-06-24</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2021-05-07</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10 (Buster)</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5.10.17</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8.3</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1.8.2.3</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900" dirty="0">
                          <a:effectLst/>
                        </a:rPr>
                        <a:t>7.7</a:t>
                      </a: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tc>
                  <a:txBody>
                    <a:bodyPr/>
                    <a:lstStyle/>
                    <a:p>
                      <a:pPr algn="ctr" fontAlgn="ctr"/>
                      <a:endParaRPr lang="en-US" sz="900" dirty="0">
                        <a:solidFill>
                          <a:srgbClr val="000000"/>
                        </a:solidFill>
                        <a:effectLst/>
                      </a:endParaRPr>
                    </a:p>
                  </a:txBody>
                  <a:tcPr marL="58057" marR="58057" marT="29029" marB="29029"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92D050"/>
                    </a:solidFill>
                  </a:tcPr>
                </a:tc>
                <a:extLst>
                  <a:ext uri="{0D108BD9-81ED-4DB2-BD59-A6C34878D82A}">
                    <a16:rowId xmlns:a16="http://schemas.microsoft.com/office/drawing/2014/main" val="3913312938"/>
                  </a:ext>
                </a:extLst>
              </a:tr>
            </a:tbl>
          </a:graphicData>
        </a:graphic>
      </p:graphicFrame>
      <p:pic>
        <p:nvPicPr>
          <p:cNvPr id="1031" name="Picture 7" descr="Yes">
            <a:extLst>
              <a:ext uri="{FF2B5EF4-FFF2-40B4-BE49-F238E27FC236}">
                <a16:creationId xmlns:a16="http://schemas.microsoft.com/office/drawing/2014/main" id="{BCEDF29A-24E1-4F44-9469-E5310E562C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52957" y="4710766"/>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Yes">
            <a:extLst>
              <a:ext uri="{FF2B5EF4-FFF2-40B4-BE49-F238E27FC236}">
                <a16:creationId xmlns:a16="http://schemas.microsoft.com/office/drawing/2014/main" id="{37A68D0A-535B-47DC-9CA0-13E74946DD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43518" y="2494175"/>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1041" name="Picture 17" descr="Yes">
            <a:extLst>
              <a:ext uri="{FF2B5EF4-FFF2-40B4-BE49-F238E27FC236}">
                <a16:creationId xmlns:a16="http://schemas.microsoft.com/office/drawing/2014/main" id="{FFD0FBF7-1F71-4C77-A1EA-97BE0072E4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0017" y="2507946"/>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1043" name="Picture 19" descr="No">
            <a:extLst>
              <a:ext uri="{FF2B5EF4-FFF2-40B4-BE49-F238E27FC236}">
                <a16:creationId xmlns:a16="http://schemas.microsoft.com/office/drawing/2014/main" id="{11BBB086-1DF5-41AA-A38D-81C7AB7BFC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10083" y="2522441"/>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No">
            <a:extLst>
              <a:ext uri="{FF2B5EF4-FFF2-40B4-BE49-F238E27FC236}">
                <a16:creationId xmlns:a16="http://schemas.microsoft.com/office/drawing/2014/main" id="{C47D4367-4550-495B-9782-C4D94A7DA5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3502" y="2522441"/>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1045" name="Picture 21" descr="No">
            <a:extLst>
              <a:ext uri="{FF2B5EF4-FFF2-40B4-BE49-F238E27FC236}">
                <a16:creationId xmlns:a16="http://schemas.microsoft.com/office/drawing/2014/main" id="{1D810A13-2B0B-44C4-A609-031D0C51D6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1039" y="2522441"/>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2" descr="Yes">
            <a:extLst>
              <a:ext uri="{FF2B5EF4-FFF2-40B4-BE49-F238E27FC236}">
                <a16:creationId xmlns:a16="http://schemas.microsoft.com/office/drawing/2014/main" id="{B9024518-725A-4272-9190-0F3F5139C2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46310" y="4715661"/>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17" descr="Yes">
            <a:extLst>
              <a:ext uri="{FF2B5EF4-FFF2-40B4-BE49-F238E27FC236}">
                <a16:creationId xmlns:a16="http://schemas.microsoft.com/office/drawing/2014/main" id="{E2E14310-EA91-4984-89C1-8EF912B3AC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2809" y="4729432"/>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19" descr="No">
            <a:extLst>
              <a:ext uri="{FF2B5EF4-FFF2-40B4-BE49-F238E27FC236}">
                <a16:creationId xmlns:a16="http://schemas.microsoft.com/office/drawing/2014/main" id="{5E093DF0-DA2F-4EA4-915F-783E6B85DD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10083" y="3181894"/>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0" descr="No">
            <a:extLst>
              <a:ext uri="{FF2B5EF4-FFF2-40B4-BE49-F238E27FC236}">
                <a16:creationId xmlns:a16="http://schemas.microsoft.com/office/drawing/2014/main" id="{79CD30E4-B367-4417-91DF-7B48B777EB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38850" y="3186788"/>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7" descr="Yes">
            <a:extLst>
              <a:ext uri="{FF2B5EF4-FFF2-40B4-BE49-F238E27FC236}">
                <a16:creationId xmlns:a16="http://schemas.microsoft.com/office/drawing/2014/main" id="{E464CB8D-3606-4EA8-B47E-26777923FF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3174" y="3197580"/>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2" descr="Yes">
            <a:extLst>
              <a:ext uri="{FF2B5EF4-FFF2-40B4-BE49-F238E27FC236}">
                <a16:creationId xmlns:a16="http://schemas.microsoft.com/office/drawing/2014/main" id="{2F1EC787-F279-40D2-AFEB-9A74966DF9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43518" y="3197581"/>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7" descr="Yes">
            <a:extLst>
              <a:ext uri="{FF2B5EF4-FFF2-40B4-BE49-F238E27FC236}">
                <a16:creationId xmlns:a16="http://schemas.microsoft.com/office/drawing/2014/main" id="{1BF4D4C2-3FCC-4CC5-A468-16C828AD5A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0017" y="3211352"/>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7" descr="Yes">
            <a:extLst>
              <a:ext uri="{FF2B5EF4-FFF2-40B4-BE49-F238E27FC236}">
                <a16:creationId xmlns:a16="http://schemas.microsoft.com/office/drawing/2014/main" id="{4C6BAE75-F2FC-4D52-92FF-9C76BCEA62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5966" y="4715660"/>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7" descr="Yes">
            <a:extLst>
              <a:ext uri="{FF2B5EF4-FFF2-40B4-BE49-F238E27FC236}">
                <a16:creationId xmlns:a16="http://schemas.microsoft.com/office/drawing/2014/main" id="{769149E7-3D3E-45D6-9C29-1A127F67A8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5155" y="3950868"/>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2" descr="Yes">
            <a:extLst>
              <a:ext uri="{FF2B5EF4-FFF2-40B4-BE49-F238E27FC236}">
                <a16:creationId xmlns:a16="http://schemas.microsoft.com/office/drawing/2014/main" id="{35DB35A3-3CAA-448D-8FD9-2D489D6003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46310" y="3937098"/>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17" descr="Yes">
            <a:extLst>
              <a:ext uri="{FF2B5EF4-FFF2-40B4-BE49-F238E27FC236}">
                <a16:creationId xmlns:a16="http://schemas.microsoft.com/office/drawing/2014/main" id="{230FA05F-779E-4A9E-AEA0-F443519E26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2809" y="3950869"/>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7" descr="Yes">
            <a:extLst>
              <a:ext uri="{FF2B5EF4-FFF2-40B4-BE49-F238E27FC236}">
                <a16:creationId xmlns:a16="http://schemas.microsoft.com/office/drawing/2014/main" id="{5D7E5101-9855-4087-A223-7D9AD53C7F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5966" y="3937097"/>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7" descr="Yes">
            <a:extLst>
              <a:ext uri="{FF2B5EF4-FFF2-40B4-BE49-F238E27FC236}">
                <a16:creationId xmlns:a16="http://schemas.microsoft.com/office/drawing/2014/main" id="{5C6E0675-2BE1-4A0F-8E32-EA7655C5F8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5155" y="4729431"/>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19" descr="No">
            <a:extLst>
              <a:ext uri="{FF2B5EF4-FFF2-40B4-BE49-F238E27FC236}">
                <a16:creationId xmlns:a16="http://schemas.microsoft.com/office/drawing/2014/main" id="{4ECD3385-D190-466B-A6CD-1876D4FE02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10083" y="3945975"/>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D23A008-C0A9-463A-B2EB-BE3CE0902B5D}"/>
              </a:ext>
            </a:extLst>
          </p:cNvPr>
          <p:cNvPicPr>
            <a:picLocks noChangeAspect="1"/>
          </p:cNvPicPr>
          <p:nvPr/>
        </p:nvPicPr>
        <p:blipFill>
          <a:blip r:embed="rId4"/>
          <a:stretch>
            <a:fillRect/>
          </a:stretch>
        </p:blipFill>
        <p:spPr>
          <a:xfrm>
            <a:off x="1524000" y="5270461"/>
            <a:ext cx="1066800" cy="1553527"/>
          </a:xfrm>
          <a:prstGeom prst="rect">
            <a:avLst/>
          </a:prstGeom>
        </p:spPr>
      </p:pic>
      <p:pic>
        <p:nvPicPr>
          <p:cNvPr id="6" name="Picture 5">
            <a:extLst>
              <a:ext uri="{FF2B5EF4-FFF2-40B4-BE49-F238E27FC236}">
                <a16:creationId xmlns:a16="http://schemas.microsoft.com/office/drawing/2014/main" id="{79F440C9-5C37-4D15-878F-2D0741802B0F}"/>
              </a:ext>
            </a:extLst>
          </p:cNvPr>
          <p:cNvPicPr>
            <a:picLocks noChangeAspect="1"/>
          </p:cNvPicPr>
          <p:nvPr/>
        </p:nvPicPr>
        <p:blipFill>
          <a:blip r:embed="rId5"/>
          <a:stretch>
            <a:fillRect/>
          </a:stretch>
        </p:blipFill>
        <p:spPr>
          <a:xfrm>
            <a:off x="2510000" y="5191671"/>
            <a:ext cx="766601" cy="1647834"/>
          </a:xfrm>
          <a:prstGeom prst="rect">
            <a:avLst/>
          </a:prstGeom>
        </p:spPr>
      </p:pic>
      <p:pic>
        <p:nvPicPr>
          <p:cNvPr id="7" name="Picture 6">
            <a:extLst>
              <a:ext uri="{FF2B5EF4-FFF2-40B4-BE49-F238E27FC236}">
                <a16:creationId xmlns:a16="http://schemas.microsoft.com/office/drawing/2014/main" id="{ADABA158-C957-40DE-8038-A82E09D01F87}"/>
              </a:ext>
            </a:extLst>
          </p:cNvPr>
          <p:cNvPicPr>
            <a:picLocks noChangeAspect="1"/>
          </p:cNvPicPr>
          <p:nvPr/>
        </p:nvPicPr>
        <p:blipFill>
          <a:blip r:embed="rId6"/>
          <a:stretch>
            <a:fillRect/>
          </a:stretch>
        </p:blipFill>
        <p:spPr>
          <a:xfrm>
            <a:off x="3321208" y="5216709"/>
            <a:ext cx="1784193" cy="1607279"/>
          </a:xfrm>
          <a:prstGeom prst="rect">
            <a:avLst/>
          </a:prstGeom>
        </p:spPr>
      </p:pic>
      <p:pic>
        <p:nvPicPr>
          <p:cNvPr id="8" name="Picture 7">
            <a:extLst>
              <a:ext uri="{FF2B5EF4-FFF2-40B4-BE49-F238E27FC236}">
                <a16:creationId xmlns:a16="http://schemas.microsoft.com/office/drawing/2014/main" id="{04CE69C7-7307-4617-B5D1-5830A92B0335}"/>
              </a:ext>
            </a:extLst>
          </p:cNvPr>
          <p:cNvPicPr>
            <a:picLocks noChangeAspect="1"/>
          </p:cNvPicPr>
          <p:nvPr/>
        </p:nvPicPr>
        <p:blipFill>
          <a:blip r:embed="rId7"/>
          <a:stretch>
            <a:fillRect/>
          </a:stretch>
        </p:blipFill>
        <p:spPr>
          <a:xfrm>
            <a:off x="5148251" y="5228904"/>
            <a:ext cx="1938352" cy="1610046"/>
          </a:xfrm>
          <a:prstGeom prst="rect">
            <a:avLst/>
          </a:prstGeom>
        </p:spPr>
      </p:pic>
      <p:sp>
        <p:nvSpPr>
          <p:cNvPr id="9" name="TextBox 8">
            <a:extLst>
              <a:ext uri="{FF2B5EF4-FFF2-40B4-BE49-F238E27FC236}">
                <a16:creationId xmlns:a16="http://schemas.microsoft.com/office/drawing/2014/main" id="{1F06EC0A-C170-4F6B-9764-AFC407E37942}"/>
              </a:ext>
            </a:extLst>
          </p:cNvPr>
          <p:cNvSpPr txBox="1"/>
          <p:nvPr/>
        </p:nvSpPr>
        <p:spPr>
          <a:xfrm>
            <a:off x="5486400" y="5410200"/>
            <a:ext cx="1295400" cy="369332"/>
          </a:xfrm>
          <a:prstGeom prst="rect">
            <a:avLst/>
          </a:prstGeom>
          <a:noFill/>
        </p:spPr>
        <p:txBody>
          <a:bodyPr wrap="square" rtlCol="0">
            <a:spAutoFit/>
          </a:bodyPr>
          <a:lstStyle/>
          <a:p>
            <a:pPr algn="ctr"/>
            <a:r>
              <a:rPr lang="en-US" dirty="0">
                <a:solidFill>
                  <a:srgbClr val="FFFF00"/>
                </a:solidFill>
              </a:rPr>
              <a:t>Buster</a:t>
            </a:r>
          </a:p>
        </p:txBody>
      </p:sp>
      <p:sp>
        <p:nvSpPr>
          <p:cNvPr id="3" name="TextBox 2">
            <a:extLst>
              <a:ext uri="{FF2B5EF4-FFF2-40B4-BE49-F238E27FC236}">
                <a16:creationId xmlns:a16="http://schemas.microsoft.com/office/drawing/2014/main" id="{DA2509DE-1E1E-4836-9653-C5E815A64816}"/>
              </a:ext>
            </a:extLst>
          </p:cNvPr>
          <p:cNvSpPr txBox="1"/>
          <p:nvPr/>
        </p:nvSpPr>
        <p:spPr>
          <a:xfrm>
            <a:off x="8836168" y="6469588"/>
            <a:ext cx="766601" cy="369332"/>
          </a:xfrm>
          <a:prstGeom prst="rect">
            <a:avLst/>
          </a:prstGeom>
          <a:noFill/>
        </p:spPr>
        <p:txBody>
          <a:bodyPr wrap="square" rtlCol="0">
            <a:spAutoFit/>
          </a:bodyPr>
          <a:lstStyle/>
          <a:p>
            <a:r>
              <a:rPr lang="en-US" dirty="0"/>
              <a:t>©</a:t>
            </a:r>
          </a:p>
        </p:txBody>
      </p:sp>
      <p:pic>
        <p:nvPicPr>
          <p:cNvPr id="10" name="Picture 9">
            <a:extLst>
              <a:ext uri="{FF2B5EF4-FFF2-40B4-BE49-F238E27FC236}">
                <a16:creationId xmlns:a16="http://schemas.microsoft.com/office/drawing/2014/main" id="{43797899-8BE0-4185-A3E1-81A5D0E4A550}"/>
              </a:ext>
            </a:extLst>
          </p:cNvPr>
          <p:cNvPicPr>
            <a:picLocks noChangeAspect="1"/>
          </p:cNvPicPr>
          <p:nvPr/>
        </p:nvPicPr>
        <p:blipFill rotWithShape="1">
          <a:blip r:embed="rId8"/>
          <a:srcRect l="1884" r="820"/>
          <a:stretch/>
        </p:blipFill>
        <p:spPr>
          <a:xfrm>
            <a:off x="9122526" y="6501830"/>
            <a:ext cx="1468528" cy="296672"/>
          </a:xfrm>
          <a:prstGeom prst="rect">
            <a:avLst/>
          </a:prstGeom>
        </p:spPr>
      </p:pic>
      <p:pic>
        <p:nvPicPr>
          <p:cNvPr id="11" name="Picture 10">
            <a:extLst>
              <a:ext uri="{FF2B5EF4-FFF2-40B4-BE49-F238E27FC236}">
                <a16:creationId xmlns:a16="http://schemas.microsoft.com/office/drawing/2014/main" id="{952C6DEE-2A0B-4972-BBA4-BAACE0FE83A6}"/>
              </a:ext>
            </a:extLst>
          </p:cNvPr>
          <p:cNvPicPr>
            <a:picLocks noChangeAspect="1"/>
          </p:cNvPicPr>
          <p:nvPr/>
        </p:nvPicPr>
        <p:blipFill>
          <a:blip r:embed="rId9"/>
          <a:stretch>
            <a:fillRect/>
          </a:stretch>
        </p:blipFill>
        <p:spPr>
          <a:xfrm>
            <a:off x="7129455" y="5244685"/>
            <a:ext cx="1262071" cy="1572684"/>
          </a:xfrm>
          <a:prstGeom prst="rect">
            <a:avLst/>
          </a:prstGeom>
        </p:spPr>
      </p:pic>
      <p:sp>
        <p:nvSpPr>
          <p:cNvPr id="34" name="TextBox 33">
            <a:extLst>
              <a:ext uri="{FF2B5EF4-FFF2-40B4-BE49-F238E27FC236}">
                <a16:creationId xmlns:a16="http://schemas.microsoft.com/office/drawing/2014/main" id="{F4938684-ACC9-4B30-8175-F5D4001BCAD1}"/>
              </a:ext>
            </a:extLst>
          </p:cNvPr>
          <p:cNvSpPr txBox="1"/>
          <p:nvPr/>
        </p:nvSpPr>
        <p:spPr>
          <a:xfrm>
            <a:off x="7584918" y="5225534"/>
            <a:ext cx="1295400" cy="369332"/>
          </a:xfrm>
          <a:prstGeom prst="rect">
            <a:avLst/>
          </a:prstGeom>
          <a:noFill/>
        </p:spPr>
        <p:txBody>
          <a:bodyPr wrap="square" rtlCol="0">
            <a:spAutoFit/>
          </a:bodyPr>
          <a:lstStyle/>
          <a:p>
            <a:pPr algn="ctr"/>
            <a:r>
              <a:rPr lang="en-US" dirty="0"/>
              <a:t>Bullseye</a:t>
            </a:r>
          </a:p>
        </p:txBody>
      </p:sp>
      <p:pic>
        <p:nvPicPr>
          <p:cNvPr id="45" name="Picture 7" descr="Yes">
            <a:extLst>
              <a:ext uri="{FF2B5EF4-FFF2-40B4-BE49-F238E27FC236}">
                <a16:creationId xmlns:a16="http://schemas.microsoft.com/office/drawing/2014/main" id="{2AD48A1E-5601-4EBB-BC6F-4C3946C227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1093" y="4710766"/>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19" descr="No">
            <a:extLst>
              <a:ext uri="{FF2B5EF4-FFF2-40B4-BE49-F238E27FC236}">
                <a16:creationId xmlns:a16="http://schemas.microsoft.com/office/drawing/2014/main" id="{598230B7-84A2-441F-BA2A-776FB18C0E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48219" y="2522441"/>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19" descr="No">
            <a:extLst>
              <a:ext uri="{FF2B5EF4-FFF2-40B4-BE49-F238E27FC236}">
                <a16:creationId xmlns:a16="http://schemas.microsoft.com/office/drawing/2014/main" id="{16B1D8FA-83C0-49E5-8387-FFDAFB9FBF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48219" y="3181894"/>
            <a:ext cx="216694" cy="177857"/>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19" descr="No">
            <a:extLst>
              <a:ext uri="{FF2B5EF4-FFF2-40B4-BE49-F238E27FC236}">
                <a16:creationId xmlns:a16="http://schemas.microsoft.com/office/drawing/2014/main" id="{76BAEB88-79A2-42EE-9E32-81C8CA52BC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48219" y="3945975"/>
            <a:ext cx="216694" cy="177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07740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381000"/>
            <a:ext cx="8305800" cy="990600"/>
          </a:xfrm>
        </p:spPr>
        <p:txBody>
          <a:bodyPr/>
          <a:lstStyle/>
          <a:p>
            <a:pPr algn="ctr"/>
            <a:r>
              <a:rPr lang="en-US" dirty="0"/>
              <a:t>How do you create SD Card Images</a:t>
            </a:r>
          </a:p>
        </p:txBody>
      </p:sp>
      <p:sp>
        <p:nvSpPr>
          <p:cNvPr id="3" name="TextBox 2"/>
          <p:cNvSpPr txBox="1"/>
          <p:nvPr/>
        </p:nvSpPr>
        <p:spPr>
          <a:xfrm>
            <a:off x="4038600" y="1320424"/>
            <a:ext cx="6781800" cy="369332"/>
          </a:xfrm>
          <a:prstGeom prst="rect">
            <a:avLst/>
          </a:prstGeom>
          <a:noFill/>
        </p:spPr>
        <p:txBody>
          <a:bodyPr wrap="square" rtlCol="0">
            <a:spAutoFit/>
          </a:bodyPr>
          <a:lstStyle/>
          <a:p>
            <a:pPr algn="ctr"/>
            <a:r>
              <a:rPr lang="en-US" dirty="0">
                <a:solidFill>
                  <a:srgbClr val="0070C0"/>
                </a:solidFill>
              </a:rPr>
              <a:t>www.raspberrypi.org/software/</a:t>
            </a:r>
          </a:p>
        </p:txBody>
      </p:sp>
      <p:pic>
        <p:nvPicPr>
          <p:cNvPr id="10" name="Content Placeholder 9">
            <a:extLst>
              <a:ext uri="{FF2B5EF4-FFF2-40B4-BE49-F238E27FC236}">
                <a16:creationId xmlns:a16="http://schemas.microsoft.com/office/drawing/2014/main" id="{1D369A5D-5E84-4D6D-9ECA-0EB6008875E2}"/>
              </a:ext>
            </a:extLst>
          </p:cNvPr>
          <p:cNvPicPr>
            <a:picLocks noGrp="1" noChangeAspect="1"/>
          </p:cNvPicPr>
          <p:nvPr>
            <p:ph idx="1"/>
          </p:nvPr>
        </p:nvPicPr>
        <p:blipFill>
          <a:blip r:embed="rId2"/>
          <a:stretch>
            <a:fillRect/>
          </a:stretch>
        </p:blipFill>
        <p:spPr>
          <a:xfrm>
            <a:off x="1843641" y="1689756"/>
            <a:ext cx="7050334" cy="4876800"/>
          </a:xfrm>
        </p:spPr>
      </p:pic>
      <p:pic>
        <p:nvPicPr>
          <p:cNvPr id="5" name="Picture 4">
            <a:extLst>
              <a:ext uri="{FF2B5EF4-FFF2-40B4-BE49-F238E27FC236}">
                <a16:creationId xmlns:a16="http://schemas.microsoft.com/office/drawing/2014/main" id="{53116EBA-9142-4621-98A4-678FE15179F9}"/>
              </a:ext>
            </a:extLst>
          </p:cNvPr>
          <p:cNvPicPr>
            <a:picLocks noChangeAspect="1"/>
          </p:cNvPicPr>
          <p:nvPr/>
        </p:nvPicPr>
        <p:blipFill>
          <a:blip r:embed="rId3"/>
          <a:stretch>
            <a:fillRect/>
          </a:stretch>
        </p:blipFill>
        <p:spPr>
          <a:xfrm>
            <a:off x="5410200" y="4654559"/>
            <a:ext cx="3124200" cy="2084334"/>
          </a:xfrm>
          <a:prstGeom prst="rect">
            <a:avLst/>
          </a:prstGeom>
        </p:spPr>
      </p:pic>
      <p:pic>
        <p:nvPicPr>
          <p:cNvPr id="7" name="Picture 6">
            <a:extLst>
              <a:ext uri="{FF2B5EF4-FFF2-40B4-BE49-F238E27FC236}">
                <a16:creationId xmlns:a16="http://schemas.microsoft.com/office/drawing/2014/main" id="{AA58836C-F2D6-4868-81CA-30846265E392}"/>
              </a:ext>
            </a:extLst>
          </p:cNvPr>
          <p:cNvPicPr>
            <a:picLocks noChangeAspect="1"/>
          </p:cNvPicPr>
          <p:nvPr/>
        </p:nvPicPr>
        <p:blipFill>
          <a:blip r:embed="rId4"/>
          <a:stretch>
            <a:fillRect/>
          </a:stretch>
        </p:blipFill>
        <p:spPr>
          <a:xfrm>
            <a:off x="5410200" y="2582479"/>
            <a:ext cx="3124200" cy="2072080"/>
          </a:xfrm>
          <a:prstGeom prst="rect">
            <a:avLst/>
          </a:prstGeom>
        </p:spPr>
      </p:pic>
    </p:spTree>
    <p:extLst>
      <p:ext uri="{BB962C8B-B14F-4D97-AF65-F5344CB8AC3E}">
        <p14:creationId xmlns:p14="http://schemas.microsoft.com/office/powerpoint/2010/main" val="18656994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Connections for your Raspberry Pi</a:t>
            </a:r>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a:ext>
            </a:extLst>
          </a:blip>
          <a:srcRect/>
          <a:stretch>
            <a:fillRect/>
          </a:stretch>
        </p:blipFill>
        <p:spPr bwMode="auto">
          <a:xfrm>
            <a:off x="3029773" y="1600200"/>
            <a:ext cx="6132454"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5" name="Straight Arrow Connector 4"/>
          <p:cNvCxnSpPr/>
          <p:nvPr/>
        </p:nvCxnSpPr>
        <p:spPr>
          <a:xfrm>
            <a:off x="4572000" y="2895600"/>
            <a:ext cx="0" cy="12192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6477000" y="2438400"/>
            <a:ext cx="533400" cy="22860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7696200" y="2895600"/>
            <a:ext cx="304800" cy="12192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8001000" y="2895600"/>
            <a:ext cx="457200" cy="9144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4191000" y="4741403"/>
            <a:ext cx="762000" cy="10668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962400" y="2590800"/>
            <a:ext cx="0" cy="12192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95800" y="2514600"/>
            <a:ext cx="1905000" cy="369332"/>
          </a:xfrm>
          <a:prstGeom prst="rect">
            <a:avLst/>
          </a:prstGeom>
          <a:noFill/>
        </p:spPr>
        <p:txBody>
          <a:bodyPr wrap="square" rtlCol="0">
            <a:spAutoFit/>
          </a:bodyPr>
          <a:lstStyle/>
          <a:p>
            <a:r>
              <a:rPr lang="en-US" dirty="0"/>
              <a:t>1. HDMI</a:t>
            </a:r>
          </a:p>
        </p:txBody>
      </p:sp>
      <p:sp>
        <p:nvSpPr>
          <p:cNvPr id="15" name="TextBox 14"/>
          <p:cNvSpPr txBox="1"/>
          <p:nvPr/>
        </p:nvSpPr>
        <p:spPr>
          <a:xfrm>
            <a:off x="7620000" y="2438400"/>
            <a:ext cx="1524000" cy="381000"/>
          </a:xfrm>
          <a:prstGeom prst="rect">
            <a:avLst/>
          </a:prstGeom>
          <a:noFill/>
        </p:spPr>
        <p:txBody>
          <a:bodyPr wrap="square" rtlCol="0">
            <a:spAutoFit/>
          </a:bodyPr>
          <a:lstStyle/>
          <a:p>
            <a:r>
              <a:rPr lang="en-US" dirty="0"/>
              <a:t>2. USB</a:t>
            </a:r>
          </a:p>
        </p:txBody>
      </p:sp>
      <p:sp>
        <p:nvSpPr>
          <p:cNvPr id="16" name="TextBox 15"/>
          <p:cNvSpPr txBox="1"/>
          <p:nvPr/>
        </p:nvSpPr>
        <p:spPr>
          <a:xfrm>
            <a:off x="3657600" y="2286000"/>
            <a:ext cx="1295400" cy="369332"/>
          </a:xfrm>
          <a:prstGeom prst="rect">
            <a:avLst/>
          </a:prstGeom>
          <a:noFill/>
        </p:spPr>
        <p:txBody>
          <a:bodyPr wrap="square" rtlCol="0">
            <a:spAutoFit/>
          </a:bodyPr>
          <a:lstStyle/>
          <a:p>
            <a:r>
              <a:rPr lang="en-US" dirty="0"/>
              <a:t>3. Power</a:t>
            </a:r>
          </a:p>
        </p:txBody>
      </p:sp>
      <p:sp>
        <p:nvSpPr>
          <p:cNvPr id="18" name="TextBox 17"/>
          <p:cNvSpPr txBox="1"/>
          <p:nvPr/>
        </p:nvSpPr>
        <p:spPr>
          <a:xfrm>
            <a:off x="5718780" y="2101334"/>
            <a:ext cx="2510821" cy="369332"/>
          </a:xfrm>
          <a:prstGeom prst="rect">
            <a:avLst/>
          </a:prstGeom>
          <a:noFill/>
        </p:spPr>
        <p:txBody>
          <a:bodyPr wrap="square" rtlCol="0">
            <a:spAutoFit/>
          </a:bodyPr>
          <a:lstStyle/>
          <a:p>
            <a:r>
              <a:rPr lang="en-US" dirty="0"/>
              <a:t>10/100/1000 Network</a:t>
            </a:r>
          </a:p>
        </p:txBody>
      </p:sp>
      <p:sp>
        <p:nvSpPr>
          <p:cNvPr id="19" name="TextBox 18"/>
          <p:cNvSpPr txBox="1"/>
          <p:nvPr/>
        </p:nvSpPr>
        <p:spPr>
          <a:xfrm>
            <a:off x="3276600" y="5827725"/>
            <a:ext cx="2438400" cy="369332"/>
          </a:xfrm>
          <a:prstGeom prst="rect">
            <a:avLst/>
          </a:prstGeom>
          <a:noFill/>
        </p:spPr>
        <p:txBody>
          <a:bodyPr wrap="square" rtlCol="0">
            <a:spAutoFit/>
          </a:bodyPr>
          <a:lstStyle/>
          <a:p>
            <a:r>
              <a:rPr lang="en-US" dirty="0"/>
              <a:t>Audio/Analog Video</a:t>
            </a:r>
          </a:p>
        </p:txBody>
      </p:sp>
    </p:spTree>
    <p:extLst>
      <p:ext uri="{BB962C8B-B14F-4D97-AF65-F5344CB8AC3E}">
        <p14:creationId xmlns:p14="http://schemas.microsoft.com/office/powerpoint/2010/main" val="1958675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Hook up your Raspberry Pi</a:t>
            </a:r>
          </a:p>
        </p:txBody>
      </p:sp>
      <p:sp>
        <p:nvSpPr>
          <p:cNvPr id="3" name="Content Placeholder 2"/>
          <p:cNvSpPr>
            <a:spLocks noGrp="1"/>
          </p:cNvSpPr>
          <p:nvPr>
            <p:ph idx="1"/>
          </p:nvPr>
        </p:nvSpPr>
        <p:spPr/>
        <p:txBody>
          <a:bodyPr/>
          <a:lstStyle/>
          <a:p>
            <a:pPr marL="457200" indent="-457200">
              <a:buFont typeface="+mj-lt"/>
              <a:buAutoNum type="arabicPeriod"/>
            </a:pPr>
            <a:r>
              <a:rPr lang="en-US" dirty="0"/>
              <a:t>Round up the components.  Pi, HDMI cable and display, power supply, power cable, USB mouse and USB keyboard.</a:t>
            </a:r>
          </a:p>
          <a:p>
            <a:pPr marL="457200" indent="-457200">
              <a:buFont typeface="+mj-lt"/>
              <a:buAutoNum type="arabicPeriod"/>
            </a:pPr>
            <a:r>
              <a:rPr lang="en-US" dirty="0"/>
              <a:t>Plug in the HDMI to the display and Raspberry Pi.</a:t>
            </a:r>
          </a:p>
          <a:p>
            <a:pPr marL="457200" indent="-457200">
              <a:buFont typeface="+mj-lt"/>
              <a:buAutoNum type="arabicPeriod"/>
            </a:pPr>
            <a:r>
              <a:rPr lang="en-US" dirty="0"/>
              <a:t>Plug in USB mouse and keyboard.</a:t>
            </a:r>
          </a:p>
          <a:p>
            <a:pPr marL="457200" indent="-457200">
              <a:buFont typeface="+mj-lt"/>
              <a:buAutoNum type="arabicPeriod"/>
            </a:pPr>
            <a:r>
              <a:rPr lang="en-US" dirty="0"/>
              <a:t>Plug in power cable on Raspberry Pi end, and then plug in power.</a:t>
            </a:r>
          </a:p>
          <a:p>
            <a:pPr marL="457200" indent="-457200">
              <a:buFont typeface="+mj-lt"/>
              <a:buAutoNum type="arabicPeriod"/>
            </a:pPr>
            <a:r>
              <a:rPr lang="en-US" dirty="0"/>
              <a:t>Watch HDMI display and make sure it is booting.</a:t>
            </a:r>
          </a:p>
          <a:p>
            <a:pPr marL="457200" indent="-457200">
              <a:buFont typeface="+mj-lt"/>
              <a:buAutoNum type="arabicPeriod"/>
            </a:pPr>
            <a:r>
              <a:rPr lang="en-US" dirty="0"/>
              <a:t>If it is not booting unplug power and check the SD card.</a:t>
            </a:r>
          </a:p>
          <a:p>
            <a:pPr marL="457200" indent="-457200">
              <a:buFont typeface="+mj-lt"/>
              <a:buAutoNum type="arabicPeriod"/>
            </a:pPr>
            <a:r>
              <a:rPr lang="en-US" dirty="0"/>
              <a:t>Do not Plug in or remove hardware components while the Pi is powered! It can cause flash corruption.  </a:t>
            </a:r>
          </a:p>
          <a:p>
            <a:pPr marL="457200" indent="-457200">
              <a:buFont typeface="+mj-lt"/>
              <a:buAutoNum type="arabicPeriod"/>
            </a:pPr>
            <a:r>
              <a:rPr lang="en-US" dirty="0"/>
              <a:t>To prevent SD card corruption, use the Power Down via GUI or “</a:t>
            </a:r>
            <a:r>
              <a:rPr lang="en-US" dirty="0" err="1"/>
              <a:t>sudo</a:t>
            </a:r>
            <a:r>
              <a:rPr lang="en-US" dirty="0"/>
              <a:t> </a:t>
            </a:r>
            <a:r>
              <a:rPr lang="en-US" dirty="0" err="1"/>
              <a:t>poweroff</a:t>
            </a:r>
            <a:r>
              <a:rPr lang="en-US" dirty="0"/>
              <a:t>” </a:t>
            </a:r>
          </a:p>
        </p:txBody>
      </p:sp>
    </p:spTree>
    <p:extLst>
      <p:ext uri="{BB962C8B-B14F-4D97-AF65-F5344CB8AC3E}">
        <p14:creationId xmlns:p14="http://schemas.microsoft.com/office/powerpoint/2010/main" val="3643505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a:xfrm>
            <a:off x="381000" y="1676399"/>
            <a:ext cx="8458200" cy="4876800"/>
          </a:xfrm>
        </p:spPr>
        <p:txBody>
          <a:bodyPr>
            <a:normAutofit/>
          </a:bodyPr>
          <a:lstStyle/>
          <a:p>
            <a:r>
              <a:rPr lang="en-US" dirty="0"/>
              <a:t>Your project and programming</a:t>
            </a:r>
          </a:p>
          <a:p>
            <a:r>
              <a:rPr lang="en-US" dirty="0"/>
              <a:t>Different embedded systems</a:t>
            </a:r>
          </a:p>
          <a:p>
            <a:r>
              <a:rPr lang="en-US" dirty="0"/>
              <a:t>Raspberry Pi Versions.</a:t>
            </a:r>
          </a:p>
          <a:p>
            <a:r>
              <a:rPr lang="en-US" dirty="0"/>
              <a:t>Installation and setup of a Raspberry Pi.</a:t>
            </a:r>
          </a:p>
          <a:p>
            <a:r>
              <a:rPr lang="en-US" dirty="0"/>
              <a:t>Useful tools for use with Raspberry Pi</a:t>
            </a:r>
          </a:p>
          <a:p>
            <a:r>
              <a:rPr lang="en-US" dirty="0"/>
              <a:t>Desktop Tour of the Raspberry Pi</a:t>
            </a:r>
          </a:p>
          <a:p>
            <a:r>
              <a:rPr lang="en-US" dirty="0"/>
              <a:t>Raspberry Pi Packages</a:t>
            </a:r>
          </a:p>
          <a:p>
            <a:r>
              <a:rPr lang="en-US" dirty="0"/>
              <a:t>Downloading and running programs on the Raspberry Pi</a:t>
            </a:r>
          </a:p>
          <a:p>
            <a:r>
              <a:rPr lang="en-US" dirty="0"/>
              <a:t>Raspberry Pi IO</a:t>
            </a:r>
          </a:p>
          <a:p>
            <a:r>
              <a:rPr lang="en-US" dirty="0"/>
              <a:t>Add on Hats, Bonnets and USB devices with Demos</a:t>
            </a:r>
          </a:p>
          <a:p>
            <a:r>
              <a:rPr lang="en-US" dirty="0"/>
              <a:t>The I2C bus Demo.</a:t>
            </a:r>
          </a:p>
          <a:p>
            <a:endParaRPr lang="en-US" dirty="0"/>
          </a:p>
        </p:txBody>
      </p:sp>
      <p:pic>
        <p:nvPicPr>
          <p:cNvPr id="4" name="Picture 2" descr="Raspi_Colour_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5018494" y="381001"/>
            <a:ext cx="990600" cy="119473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EEECE1"/>
                  </a:outerShdw>
                </a:effectLst>
              </a14:hiddenEffects>
            </a:ext>
          </a:extLst>
        </p:spPr>
      </p:pic>
      <p:sp>
        <p:nvSpPr>
          <p:cNvPr id="5" name="Text Box 3">
            <a:extLst>
              <a:ext uri="{FF2B5EF4-FFF2-40B4-BE49-F238E27FC236}">
                <a16:creationId xmlns:a16="http://schemas.microsoft.com/office/drawing/2014/main" id="{A68DA090-5E50-4431-8EB4-C5D1CCB29A02}"/>
              </a:ext>
            </a:extLst>
          </p:cNvPr>
          <p:cNvSpPr txBox="1">
            <a:spLocks noChangeArrowheads="1"/>
          </p:cNvSpPr>
          <p:nvPr/>
        </p:nvSpPr>
        <p:spPr bwMode="auto">
          <a:xfrm>
            <a:off x="5791200" y="1421108"/>
            <a:ext cx="2475386" cy="3854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EEECE1"/>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Calibri" pitchFamily="34" charset="0"/>
                <a:ea typeface="+mn-ea"/>
                <a:cs typeface="Arial" pitchFamily="34" charset="0"/>
              </a:rPr>
              <a:t>TM Raspberry Pi Foundation  www.raspberrypi.org</a:t>
            </a:r>
            <a:endParaRPr kumimoji="0" lang="en-US" altLang="en-US" sz="800" b="0" i="0" u="none" strike="noStrike" kern="1200" cap="none" spc="0" normalizeH="0" baseline="0" noProof="0" dirty="0">
              <a:ln>
                <a:noFill/>
              </a:ln>
              <a:solidFill>
                <a:srgbClr val="292934"/>
              </a:solidFill>
              <a:effectLst/>
              <a:uLnTx/>
              <a:uFillTx/>
              <a:latin typeface="Arial" pitchFamily="34" charset="0"/>
              <a:ea typeface="+mn-ea"/>
              <a:cs typeface="Arial" pitchFamily="34" charset="0"/>
            </a:endParaRPr>
          </a:p>
        </p:txBody>
      </p:sp>
      <p:pic>
        <p:nvPicPr>
          <p:cNvPr id="6" name="Picture 5">
            <a:extLst>
              <a:ext uri="{FF2B5EF4-FFF2-40B4-BE49-F238E27FC236}">
                <a16:creationId xmlns:a16="http://schemas.microsoft.com/office/drawing/2014/main" id="{178CE9B9-D4DB-4EB1-AFBE-4137C8E8D0E8}"/>
              </a:ext>
            </a:extLst>
          </p:cNvPr>
          <p:cNvPicPr>
            <a:picLocks noChangeAspect="1"/>
          </p:cNvPicPr>
          <p:nvPr/>
        </p:nvPicPr>
        <p:blipFill>
          <a:blip r:embed="rId3"/>
          <a:stretch>
            <a:fillRect/>
          </a:stretch>
        </p:blipFill>
        <p:spPr>
          <a:xfrm>
            <a:off x="6784919" y="1742731"/>
            <a:ext cx="1481667" cy="1337953"/>
          </a:xfrm>
          <a:prstGeom prst="rect">
            <a:avLst/>
          </a:prstGeom>
        </p:spPr>
      </p:pic>
      <p:pic>
        <p:nvPicPr>
          <p:cNvPr id="7" name="Picture 6">
            <a:extLst>
              <a:ext uri="{FF2B5EF4-FFF2-40B4-BE49-F238E27FC236}">
                <a16:creationId xmlns:a16="http://schemas.microsoft.com/office/drawing/2014/main" id="{956FC021-B1F1-48C6-88E0-86471595E3A9}"/>
              </a:ext>
            </a:extLst>
          </p:cNvPr>
          <p:cNvPicPr>
            <a:picLocks noChangeAspect="1"/>
          </p:cNvPicPr>
          <p:nvPr/>
        </p:nvPicPr>
        <p:blipFill>
          <a:blip r:embed="rId4"/>
          <a:stretch>
            <a:fillRect/>
          </a:stretch>
        </p:blipFill>
        <p:spPr>
          <a:xfrm>
            <a:off x="9070722" y="1463352"/>
            <a:ext cx="2816478" cy="2964389"/>
          </a:xfrm>
          <a:prstGeom prst="rect">
            <a:avLst/>
          </a:prstGeom>
        </p:spPr>
      </p:pic>
    </p:spTree>
    <p:extLst>
      <p:ext uri="{BB962C8B-B14F-4D97-AF65-F5344CB8AC3E}">
        <p14:creationId xmlns:p14="http://schemas.microsoft.com/office/powerpoint/2010/main" val="34698188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F47A4-8A07-49D8-8CAA-DED49BB70408}"/>
              </a:ext>
            </a:extLst>
          </p:cNvPr>
          <p:cNvSpPr>
            <a:spLocks noGrp="1"/>
          </p:cNvSpPr>
          <p:nvPr>
            <p:ph type="title"/>
          </p:nvPr>
        </p:nvSpPr>
        <p:spPr/>
        <p:txBody>
          <a:bodyPr/>
          <a:lstStyle/>
          <a:p>
            <a:r>
              <a:rPr lang="en-US" dirty="0"/>
              <a:t>Install Raspian</a:t>
            </a:r>
          </a:p>
        </p:txBody>
      </p:sp>
      <p:pic>
        <p:nvPicPr>
          <p:cNvPr id="4" name="Picture 3" descr="Graphical user interface, text, application, email&#10;&#10;Description automatically generated">
            <a:extLst>
              <a:ext uri="{FF2B5EF4-FFF2-40B4-BE49-F238E27FC236}">
                <a16:creationId xmlns:a16="http://schemas.microsoft.com/office/drawing/2014/main" id="{613CC3A4-0A5D-4835-AB71-E4577D5D2F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5717" y="1398124"/>
            <a:ext cx="3543300" cy="2341109"/>
          </a:xfrm>
          <a:prstGeom prst="rect">
            <a:avLst/>
          </a:prstGeom>
        </p:spPr>
      </p:pic>
      <p:pic>
        <p:nvPicPr>
          <p:cNvPr id="8" name="Picture 7" descr="Graphical user interface, text, application&#10;&#10;Description automatically generated">
            <a:extLst>
              <a:ext uri="{FF2B5EF4-FFF2-40B4-BE49-F238E27FC236}">
                <a16:creationId xmlns:a16="http://schemas.microsoft.com/office/drawing/2014/main" id="{8CA2E9EC-C973-4A16-9725-D2AF9DDEB9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200" y="1402549"/>
            <a:ext cx="3511664" cy="2341109"/>
          </a:xfrm>
          <a:prstGeom prst="rect">
            <a:avLst/>
          </a:prstGeom>
        </p:spPr>
      </p:pic>
      <p:sp>
        <p:nvSpPr>
          <p:cNvPr id="9" name="TextBox 8">
            <a:extLst>
              <a:ext uri="{FF2B5EF4-FFF2-40B4-BE49-F238E27FC236}">
                <a16:creationId xmlns:a16="http://schemas.microsoft.com/office/drawing/2014/main" id="{4BA02AE1-C7F4-435B-A553-037F66C5E314}"/>
              </a:ext>
            </a:extLst>
          </p:cNvPr>
          <p:cNvSpPr txBox="1"/>
          <p:nvPr/>
        </p:nvSpPr>
        <p:spPr>
          <a:xfrm>
            <a:off x="8998064" y="1294394"/>
            <a:ext cx="304800" cy="1323439"/>
          </a:xfrm>
          <a:prstGeom prst="rect">
            <a:avLst/>
          </a:prstGeom>
          <a:noFill/>
        </p:spPr>
        <p:txBody>
          <a:bodyPr wrap="square" rtlCol="0">
            <a:spAutoFit/>
          </a:bodyPr>
          <a:lstStyle/>
          <a:p>
            <a:r>
              <a:rPr lang="en-US" sz="8000" dirty="0">
                <a:solidFill>
                  <a:srgbClr val="FF0000"/>
                </a:solidFill>
              </a:rPr>
              <a:t>!</a:t>
            </a:r>
          </a:p>
        </p:txBody>
      </p:sp>
      <p:cxnSp>
        <p:nvCxnSpPr>
          <p:cNvPr id="6" name="Straight Arrow Connector 5">
            <a:extLst>
              <a:ext uri="{FF2B5EF4-FFF2-40B4-BE49-F238E27FC236}">
                <a16:creationId xmlns:a16="http://schemas.microsoft.com/office/drawing/2014/main" id="{2786BF53-1475-4187-A5FE-BA33030BDB4B}"/>
              </a:ext>
            </a:extLst>
          </p:cNvPr>
          <p:cNvCxnSpPr>
            <a:cxnSpLocks/>
          </p:cNvCxnSpPr>
          <p:nvPr/>
        </p:nvCxnSpPr>
        <p:spPr>
          <a:xfrm flipV="1">
            <a:off x="4267200" y="3048000"/>
            <a:ext cx="0" cy="62046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0FC0022-FA91-48AA-A74D-AE9FCC814E58}"/>
              </a:ext>
            </a:extLst>
          </p:cNvPr>
          <p:cNvSpPr txBox="1"/>
          <p:nvPr/>
        </p:nvSpPr>
        <p:spPr>
          <a:xfrm>
            <a:off x="3276601" y="3673587"/>
            <a:ext cx="2057397" cy="369332"/>
          </a:xfrm>
          <a:prstGeom prst="rect">
            <a:avLst/>
          </a:prstGeom>
          <a:noFill/>
        </p:spPr>
        <p:txBody>
          <a:bodyPr wrap="square" rtlCol="0">
            <a:spAutoFit/>
          </a:bodyPr>
          <a:lstStyle/>
          <a:p>
            <a:r>
              <a:rPr lang="en-US" dirty="0"/>
              <a:t>Set US Keyboard!</a:t>
            </a:r>
          </a:p>
        </p:txBody>
      </p:sp>
      <p:pic>
        <p:nvPicPr>
          <p:cNvPr id="14" name="Picture 13" descr="Graphical user interface, text, application, email&#10;&#10;Description automatically generated">
            <a:extLst>
              <a:ext uri="{FF2B5EF4-FFF2-40B4-BE49-F238E27FC236}">
                <a16:creationId xmlns:a16="http://schemas.microsoft.com/office/drawing/2014/main" id="{D2D9B57E-25FC-40CE-B275-A43D29B423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47192" y="4233820"/>
            <a:ext cx="3452891" cy="2306477"/>
          </a:xfrm>
          <a:prstGeom prst="rect">
            <a:avLst/>
          </a:prstGeom>
        </p:spPr>
      </p:pic>
      <p:pic>
        <p:nvPicPr>
          <p:cNvPr id="16" name="Picture 15" descr="Graphical user interface, text, application, email&#10;&#10;Description automatically generated">
            <a:extLst>
              <a:ext uri="{FF2B5EF4-FFF2-40B4-BE49-F238E27FC236}">
                <a16:creationId xmlns:a16="http://schemas.microsoft.com/office/drawing/2014/main" id="{AA06A288-4EE2-44C5-820E-98A2597F19D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7401" y="4233820"/>
            <a:ext cx="3511664" cy="2306477"/>
          </a:xfrm>
          <a:prstGeom prst="rect">
            <a:avLst/>
          </a:prstGeom>
        </p:spPr>
      </p:pic>
      <p:sp>
        <p:nvSpPr>
          <p:cNvPr id="3" name="TextBox 2">
            <a:extLst>
              <a:ext uri="{FF2B5EF4-FFF2-40B4-BE49-F238E27FC236}">
                <a16:creationId xmlns:a16="http://schemas.microsoft.com/office/drawing/2014/main" id="{0D3CCAD9-EF9C-49BF-835A-18386AE165CA}"/>
              </a:ext>
            </a:extLst>
          </p:cNvPr>
          <p:cNvSpPr txBox="1"/>
          <p:nvPr/>
        </p:nvSpPr>
        <p:spPr>
          <a:xfrm>
            <a:off x="9601200" y="1524000"/>
            <a:ext cx="2209800" cy="923330"/>
          </a:xfrm>
          <a:prstGeom prst="rect">
            <a:avLst/>
          </a:prstGeom>
          <a:noFill/>
        </p:spPr>
        <p:txBody>
          <a:bodyPr wrap="square" rtlCol="0">
            <a:spAutoFit/>
          </a:bodyPr>
          <a:lstStyle/>
          <a:p>
            <a:r>
              <a:rPr lang="en-US" dirty="0"/>
              <a:t>Do not use the Default password. You </a:t>
            </a:r>
            <a:r>
              <a:rPr lang="en-US" b="1" dirty="0"/>
              <a:t>will</a:t>
            </a:r>
            <a:r>
              <a:rPr lang="en-US" dirty="0"/>
              <a:t> be hacked!</a:t>
            </a:r>
          </a:p>
        </p:txBody>
      </p:sp>
    </p:spTree>
    <p:extLst>
      <p:ext uri="{BB962C8B-B14F-4D97-AF65-F5344CB8AC3E}">
        <p14:creationId xmlns:p14="http://schemas.microsoft.com/office/powerpoint/2010/main" val="33388940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4F8C1-B41D-4B05-A6E6-CA3218920E54}"/>
              </a:ext>
            </a:extLst>
          </p:cNvPr>
          <p:cNvSpPr>
            <a:spLocks noGrp="1"/>
          </p:cNvSpPr>
          <p:nvPr>
            <p:ph type="title"/>
          </p:nvPr>
        </p:nvSpPr>
        <p:spPr/>
        <p:txBody>
          <a:bodyPr/>
          <a:lstStyle/>
          <a:p>
            <a:r>
              <a:rPr lang="en-US" dirty="0"/>
              <a:t>More installation</a:t>
            </a:r>
          </a:p>
        </p:txBody>
      </p:sp>
      <p:pic>
        <p:nvPicPr>
          <p:cNvPr id="5" name="Content Placeholder 4" descr="Graphical user interface, text, application&#10;&#10;Description automatically generated">
            <a:extLst>
              <a:ext uri="{FF2B5EF4-FFF2-40B4-BE49-F238E27FC236}">
                <a16:creationId xmlns:a16="http://schemas.microsoft.com/office/drawing/2014/main" id="{3E645AD7-2D1F-430A-8C25-AA494990013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62400" y="4191001"/>
            <a:ext cx="3719868" cy="2431095"/>
          </a:xfrm>
        </p:spPr>
      </p:pic>
      <p:pic>
        <p:nvPicPr>
          <p:cNvPr id="7" name="Picture 6" descr="Graphical user interface, text, application&#10;&#10;Description automatically generated">
            <a:extLst>
              <a:ext uri="{FF2B5EF4-FFF2-40B4-BE49-F238E27FC236}">
                <a16:creationId xmlns:a16="http://schemas.microsoft.com/office/drawing/2014/main" id="{3BC1882D-DFF0-46AA-9E76-6904766DA6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894" y="1600200"/>
            <a:ext cx="3705225" cy="2431096"/>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9D7A5486-2734-479B-AA4E-13890003E1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07936" y="1524000"/>
            <a:ext cx="3671893" cy="2431096"/>
          </a:xfrm>
          <a:prstGeom prst="rect">
            <a:avLst/>
          </a:prstGeom>
        </p:spPr>
      </p:pic>
      <p:sp>
        <p:nvSpPr>
          <p:cNvPr id="3" name="TextBox 2">
            <a:extLst>
              <a:ext uri="{FF2B5EF4-FFF2-40B4-BE49-F238E27FC236}">
                <a16:creationId xmlns:a16="http://schemas.microsoft.com/office/drawing/2014/main" id="{50B84EA9-E7BB-4005-AC6D-D8D549A3D346}"/>
              </a:ext>
            </a:extLst>
          </p:cNvPr>
          <p:cNvSpPr txBox="1"/>
          <p:nvPr/>
        </p:nvSpPr>
        <p:spPr>
          <a:xfrm>
            <a:off x="4114800" y="2424645"/>
            <a:ext cx="2127570" cy="369332"/>
          </a:xfrm>
          <a:prstGeom prst="rect">
            <a:avLst/>
          </a:prstGeom>
          <a:noFill/>
        </p:spPr>
        <p:txBody>
          <a:bodyPr wrap="none" rtlCol="0">
            <a:spAutoFit/>
          </a:bodyPr>
          <a:lstStyle/>
          <a:p>
            <a:r>
              <a:rPr lang="en-US" dirty="0"/>
              <a:t>Takes 5 minutes -&gt;</a:t>
            </a:r>
          </a:p>
        </p:txBody>
      </p:sp>
    </p:spTree>
    <p:extLst>
      <p:ext uri="{BB962C8B-B14F-4D97-AF65-F5344CB8AC3E}">
        <p14:creationId xmlns:p14="http://schemas.microsoft.com/office/powerpoint/2010/main" val="14916849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DEF86-7CAB-46A7-9F49-E14F9FD0BC39}"/>
              </a:ext>
            </a:extLst>
          </p:cNvPr>
          <p:cNvSpPr>
            <a:spLocks noGrp="1"/>
          </p:cNvSpPr>
          <p:nvPr>
            <p:ph type="title"/>
          </p:nvPr>
        </p:nvSpPr>
        <p:spPr/>
        <p:txBody>
          <a:bodyPr/>
          <a:lstStyle/>
          <a:p>
            <a:r>
              <a:rPr lang="en-US" dirty="0"/>
              <a:t>After Reboot </a:t>
            </a:r>
          </a:p>
        </p:txBody>
      </p:sp>
      <p:pic>
        <p:nvPicPr>
          <p:cNvPr id="5" name="Content Placeholder 4">
            <a:extLst>
              <a:ext uri="{FF2B5EF4-FFF2-40B4-BE49-F238E27FC236}">
                <a16:creationId xmlns:a16="http://schemas.microsoft.com/office/drawing/2014/main" id="{8B9E4C9F-96BE-4296-A425-7595A6904F3E}"/>
              </a:ext>
            </a:extLst>
          </p:cNvPr>
          <p:cNvPicPr>
            <a:picLocks noGrp="1" noChangeAspect="1"/>
          </p:cNvPicPr>
          <p:nvPr>
            <p:ph idx="1"/>
          </p:nvPr>
        </p:nvPicPr>
        <p:blipFill>
          <a:blip r:embed="rId2"/>
          <a:stretch>
            <a:fillRect/>
          </a:stretch>
        </p:blipFill>
        <p:spPr>
          <a:xfrm>
            <a:off x="1905001" y="1295401"/>
            <a:ext cx="3810000" cy="3354457"/>
          </a:xfrm>
        </p:spPr>
      </p:pic>
      <p:pic>
        <p:nvPicPr>
          <p:cNvPr id="7" name="Picture 6" descr="Graphical user interface, text, application&#10;&#10;Description automatically generated">
            <a:extLst>
              <a:ext uri="{FF2B5EF4-FFF2-40B4-BE49-F238E27FC236}">
                <a16:creationId xmlns:a16="http://schemas.microsoft.com/office/drawing/2014/main" id="{2E33ED0C-0C3C-40D9-989D-247A624F03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7401" y="1520067"/>
            <a:ext cx="3664979" cy="3133725"/>
          </a:xfrm>
          <a:prstGeom prst="rect">
            <a:avLst/>
          </a:prstGeom>
        </p:spPr>
      </p:pic>
    </p:spTree>
    <p:extLst>
      <p:ext uri="{BB962C8B-B14F-4D97-AF65-F5344CB8AC3E}">
        <p14:creationId xmlns:p14="http://schemas.microsoft.com/office/powerpoint/2010/main" val="1063829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49459-691F-418E-AF7F-EE8E57E6726A}"/>
              </a:ext>
            </a:extLst>
          </p:cNvPr>
          <p:cNvSpPr>
            <a:spLocks noGrp="1"/>
          </p:cNvSpPr>
          <p:nvPr>
            <p:ph type="title"/>
          </p:nvPr>
        </p:nvSpPr>
        <p:spPr/>
        <p:txBody>
          <a:bodyPr/>
          <a:lstStyle/>
          <a:p>
            <a:r>
              <a:rPr lang="en-US" dirty="0"/>
              <a:t>More Configuration</a:t>
            </a:r>
          </a:p>
        </p:txBody>
      </p:sp>
      <p:pic>
        <p:nvPicPr>
          <p:cNvPr id="5" name="Content Placeholder 4" descr="Graphical user interface, text&#10;&#10;Description automatically generated">
            <a:extLst>
              <a:ext uri="{FF2B5EF4-FFF2-40B4-BE49-F238E27FC236}">
                <a16:creationId xmlns:a16="http://schemas.microsoft.com/office/drawing/2014/main" id="{E2CE4F01-B155-4824-9426-4C75AC904E7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77643" y="4332956"/>
            <a:ext cx="2896909" cy="2461044"/>
          </a:xfrm>
        </p:spPr>
      </p:pic>
      <p:pic>
        <p:nvPicPr>
          <p:cNvPr id="7" name="Picture 6" descr="Graphical user interface&#10;&#10;Description automatically generated">
            <a:extLst>
              <a:ext uri="{FF2B5EF4-FFF2-40B4-BE49-F238E27FC236}">
                <a16:creationId xmlns:a16="http://schemas.microsoft.com/office/drawing/2014/main" id="{D86C0414-FEE2-4D43-86DD-481BEC2A0D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7643" y="1600200"/>
            <a:ext cx="2896909" cy="2471675"/>
          </a:xfrm>
          <a:prstGeom prst="rect">
            <a:avLst/>
          </a:prstGeom>
        </p:spPr>
      </p:pic>
      <p:pic>
        <p:nvPicPr>
          <p:cNvPr id="9" name="Picture 8" descr="Table&#10;&#10;Description automatically generated">
            <a:extLst>
              <a:ext uri="{FF2B5EF4-FFF2-40B4-BE49-F238E27FC236}">
                <a16:creationId xmlns:a16="http://schemas.microsoft.com/office/drawing/2014/main" id="{49066A78-7809-4F00-87D8-9DA76F9BC4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62600" y="1600200"/>
            <a:ext cx="2919134" cy="2471675"/>
          </a:xfrm>
          <a:prstGeom prst="rect">
            <a:avLst/>
          </a:prstGeom>
        </p:spPr>
      </p:pic>
      <p:pic>
        <p:nvPicPr>
          <p:cNvPr id="11" name="Picture 10" descr="Graphical user interface&#10;&#10;Description automatically generated">
            <a:extLst>
              <a:ext uri="{FF2B5EF4-FFF2-40B4-BE49-F238E27FC236}">
                <a16:creationId xmlns:a16="http://schemas.microsoft.com/office/drawing/2014/main" id="{AB36C138-D263-4D6F-B5E4-8854957D29A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62600" y="4332957"/>
            <a:ext cx="2896910" cy="2466359"/>
          </a:xfrm>
          <a:prstGeom prst="rect">
            <a:avLst/>
          </a:prstGeom>
        </p:spPr>
      </p:pic>
      <p:sp>
        <p:nvSpPr>
          <p:cNvPr id="12" name="TextBox 11">
            <a:extLst>
              <a:ext uri="{FF2B5EF4-FFF2-40B4-BE49-F238E27FC236}">
                <a16:creationId xmlns:a16="http://schemas.microsoft.com/office/drawing/2014/main" id="{8C00D7B9-2179-4AAF-A0C2-883A51632018}"/>
              </a:ext>
            </a:extLst>
          </p:cNvPr>
          <p:cNvSpPr txBox="1"/>
          <p:nvPr/>
        </p:nvSpPr>
        <p:spPr>
          <a:xfrm>
            <a:off x="8481734" y="1600199"/>
            <a:ext cx="2110066" cy="1938992"/>
          </a:xfrm>
          <a:prstGeom prst="rect">
            <a:avLst/>
          </a:prstGeom>
          <a:noFill/>
        </p:spPr>
        <p:txBody>
          <a:bodyPr wrap="square" rtlCol="0">
            <a:spAutoFit/>
          </a:bodyPr>
          <a:lstStyle/>
          <a:p>
            <a:pPr marL="171450" indent="-171450">
              <a:buFont typeface="Arial" panose="020B0604020202020204" pitchFamily="34" charset="0"/>
              <a:buChar char="•"/>
            </a:pPr>
            <a:r>
              <a:rPr lang="en-US" sz="1200" dirty="0"/>
              <a:t>Camera if you have one</a:t>
            </a:r>
          </a:p>
          <a:p>
            <a:pPr marL="171450" indent="-171450">
              <a:buFont typeface="Arial" panose="020B0604020202020204" pitchFamily="34" charset="0"/>
              <a:buChar char="•"/>
            </a:pPr>
            <a:r>
              <a:rPr lang="en-US" sz="1200" dirty="0"/>
              <a:t>SSH for PuTTY and to transfer files </a:t>
            </a:r>
          </a:p>
          <a:p>
            <a:pPr marL="171450" indent="-171450">
              <a:buFont typeface="Arial" panose="020B0604020202020204" pitchFamily="34" charset="0"/>
              <a:buChar char="•"/>
            </a:pPr>
            <a:r>
              <a:rPr lang="en-US" sz="1200" dirty="0"/>
              <a:t>VNC for remote desktop</a:t>
            </a:r>
          </a:p>
          <a:p>
            <a:pPr marL="171450" indent="-171450">
              <a:buFont typeface="Arial" panose="020B0604020202020204" pitchFamily="34" charset="0"/>
              <a:buChar char="•"/>
            </a:pPr>
            <a:r>
              <a:rPr lang="en-US" sz="1200" dirty="0"/>
              <a:t>SPI for Fast Serial HW</a:t>
            </a:r>
          </a:p>
          <a:p>
            <a:pPr marL="171450" indent="-171450">
              <a:buFont typeface="Arial" panose="020B0604020202020204" pitchFamily="34" charset="0"/>
              <a:buChar char="•"/>
            </a:pPr>
            <a:r>
              <a:rPr lang="en-US" sz="1200" dirty="0"/>
              <a:t>I2C For slower serial HW</a:t>
            </a:r>
          </a:p>
          <a:p>
            <a:pPr marL="171450" indent="-171450">
              <a:buFont typeface="Arial" panose="020B0604020202020204" pitchFamily="34" charset="0"/>
              <a:buChar char="•"/>
            </a:pPr>
            <a:r>
              <a:rPr lang="en-US" sz="1200" dirty="0"/>
              <a:t>Serial Port for HW serial</a:t>
            </a:r>
          </a:p>
          <a:p>
            <a:pPr marL="171450" indent="-171450">
              <a:buFont typeface="Arial" panose="020B0604020202020204" pitchFamily="34" charset="0"/>
              <a:buChar char="•"/>
            </a:pPr>
            <a:r>
              <a:rPr lang="en-US" sz="1200" dirty="0"/>
              <a:t>Serial Console </a:t>
            </a:r>
          </a:p>
          <a:p>
            <a:pPr marL="171450" indent="-171450">
              <a:buFont typeface="Arial" panose="020B0604020202020204" pitchFamily="34" charset="0"/>
              <a:buChar char="•"/>
            </a:pPr>
            <a:r>
              <a:rPr lang="en-US" sz="1200" dirty="0"/>
              <a:t>1-Wire Single wire HW</a:t>
            </a:r>
          </a:p>
          <a:p>
            <a:pPr marL="171450" indent="-171450">
              <a:buFont typeface="Arial" panose="020B0604020202020204" pitchFamily="34" charset="0"/>
              <a:buChar char="•"/>
            </a:pPr>
            <a:r>
              <a:rPr lang="en-US" sz="1200" dirty="0"/>
              <a:t>Remote GPIO </a:t>
            </a:r>
          </a:p>
        </p:txBody>
      </p:sp>
      <p:sp>
        <p:nvSpPr>
          <p:cNvPr id="13" name="TextBox 12">
            <a:extLst>
              <a:ext uri="{FF2B5EF4-FFF2-40B4-BE49-F238E27FC236}">
                <a16:creationId xmlns:a16="http://schemas.microsoft.com/office/drawing/2014/main" id="{167373A8-BE1B-4912-8CA8-803F17126E77}"/>
              </a:ext>
            </a:extLst>
          </p:cNvPr>
          <p:cNvSpPr txBox="1"/>
          <p:nvPr/>
        </p:nvSpPr>
        <p:spPr>
          <a:xfrm>
            <a:off x="8517622" y="4409697"/>
            <a:ext cx="2110066" cy="1015663"/>
          </a:xfrm>
          <a:prstGeom prst="rect">
            <a:avLst/>
          </a:prstGeom>
          <a:noFill/>
        </p:spPr>
        <p:txBody>
          <a:bodyPr wrap="square" rtlCol="0">
            <a:spAutoFit/>
          </a:bodyPr>
          <a:lstStyle/>
          <a:p>
            <a:pPr marL="171450" indent="-171450">
              <a:buFont typeface="Arial" panose="020B0604020202020204" pitchFamily="34" charset="0"/>
              <a:buChar char="•"/>
            </a:pPr>
            <a:r>
              <a:rPr lang="en-US" sz="1200" dirty="0"/>
              <a:t>If the keyboard or Time Zone is not set correctly</a:t>
            </a:r>
          </a:p>
          <a:p>
            <a:pPr marL="171450" indent="-171450">
              <a:buFont typeface="Arial" panose="020B0604020202020204" pitchFamily="34" charset="0"/>
              <a:buChar char="•"/>
            </a:pPr>
            <a:r>
              <a:rPr lang="en-US" sz="1200" dirty="0"/>
              <a:t>For systems with more the 2GB RAM – Increase GPU Memory</a:t>
            </a:r>
          </a:p>
        </p:txBody>
      </p:sp>
    </p:spTree>
    <p:extLst>
      <p:ext uri="{BB962C8B-B14F-4D97-AF65-F5344CB8AC3E}">
        <p14:creationId xmlns:p14="http://schemas.microsoft.com/office/powerpoint/2010/main" val="33185668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Useful Tools</a:t>
            </a:r>
          </a:p>
        </p:txBody>
      </p:sp>
      <p:sp>
        <p:nvSpPr>
          <p:cNvPr id="3" name="Content Placeholder 2"/>
          <p:cNvSpPr>
            <a:spLocks noGrp="1"/>
          </p:cNvSpPr>
          <p:nvPr>
            <p:ph idx="1"/>
          </p:nvPr>
        </p:nvSpPr>
        <p:spPr/>
        <p:txBody>
          <a:bodyPr/>
          <a:lstStyle/>
          <a:p>
            <a:r>
              <a:rPr lang="en-US" dirty="0"/>
              <a:t>Linux or MAC computer with USB and network. </a:t>
            </a:r>
          </a:p>
          <a:p>
            <a:pPr lvl="1"/>
            <a:r>
              <a:rPr lang="en-US" dirty="0"/>
              <a:t> With a Linux computer, it makes it easy to copy, change and back up Raspberry Pi SD cards using the “dd” command. </a:t>
            </a:r>
          </a:p>
          <a:p>
            <a:pPr lvl="1"/>
            <a:r>
              <a:rPr lang="en-US" dirty="0"/>
              <a:t>Also, the ssh, and ssh –X makes it easy to remote in to work.</a:t>
            </a:r>
          </a:p>
          <a:p>
            <a:r>
              <a:rPr lang="en-US" dirty="0"/>
              <a:t>Win32 Disk Imager - </a:t>
            </a:r>
            <a:r>
              <a:rPr lang="en-US" sz="2000" dirty="0"/>
              <a:t>A perfect tool copying and backing up Raspberry Pi SD cards.  Do not do a direct SD to SD copy.</a:t>
            </a:r>
          </a:p>
          <a:p>
            <a:r>
              <a:rPr lang="en-US" dirty="0"/>
              <a:t>PuTTY - </a:t>
            </a:r>
            <a:r>
              <a:rPr lang="en-US" sz="2000" dirty="0"/>
              <a:t>creates a terminal window that can be used to “ssh” to any Linux computer on you network from a windows machine.</a:t>
            </a:r>
          </a:p>
          <a:p>
            <a:r>
              <a:rPr lang="en-US" dirty="0"/>
              <a:t>VNC/ RealVNC </a:t>
            </a:r>
            <a:r>
              <a:rPr lang="en-US" sz="2000" dirty="0"/>
              <a:t>– VNC can display a desktop to another computer Linux or Windows.  Very nice for remote work from different platforms.</a:t>
            </a:r>
          </a:p>
          <a:p>
            <a:r>
              <a:rPr lang="en-US" dirty="0"/>
              <a:t>USB power 3.0A or more - </a:t>
            </a:r>
            <a:r>
              <a:rPr lang="en-US" sz="2000" dirty="0"/>
              <a:t>While most computers are limited to 500mA of current on the USB port, it is easy to have more that that draw from a Raspberry Pi with accessories.</a:t>
            </a:r>
            <a:endParaRPr lang="en-US" dirty="0"/>
          </a:p>
        </p:txBody>
      </p:sp>
    </p:spTree>
    <p:extLst>
      <p:ext uri="{BB962C8B-B14F-4D97-AF65-F5344CB8AC3E}">
        <p14:creationId xmlns:p14="http://schemas.microsoft.com/office/powerpoint/2010/main" val="25852160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20057-6EBC-4EE2-AE5C-DB7D3ADCBE0F}"/>
              </a:ext>
            </a:extLst>
          </p:cNvPr>
          <p:cNvSpPr>
            <a:spLocks noGrp="1"/>
          </p:cNvSpPr>
          <p:nvPr>
            <p:ph type="title"/>
          </p:nvPr>
        </p:nvSpPr>
        <p:spPr/>
        <p:txBody>
          <a:bodyPr/>
          <a:lstStyle/>
          <a:p>
            <a:r>
              <a:rPr lang="en-US" dirty="0"/>
              <a:t>VNC – Remote access desktop</a:t>
            </a:r>
          </a:p>
        </p:txBody>
      </p:sp>
      <p:sp>
        <p:nvSpPr>
          <p:cNvPr id="3" name="Content Placeholder 2">
            <a:extLst>
              <a:ext uri="{FF2B5EF4-FFF2-40B4-BE49-F238E27FC236}">
                <a16:creationId xmlns:a16="http://schemas.microsoft.com/office/drawing/2014/main" id="{2E9F736E-0CB2-4FC8-8F19-2270C544FFB1}"/>
              </a:ext>
            </a:extLst>
          </p:cNvPr>
          <p:cNvSpPr>
            <a:spLocks noGrp="1"/>
          </p:cNvSpPr>
          <p:nvPr>
            <p:ph idx="1"/>
          </p:nvPr>
        </p:nvSpPr>
        <p:spPr/>
        <p:txBody>
          <a:bodyPr>
            <a:normAutofit/>
          </a:bodyPr>
          <a:lstStyle/>
          <a:p>
            <a:r>
              <a:rPr lang="en-US" sz="1800" dirty="0">
                <a:hlinkClick r:id="rId2"/>
              </a:rPr>
              <a:t>https://www.realvnc.com/en/connect/download/viewer/</a:t>
            </a:r>
            <a:r>
              <a:rPr lang="en-US" sz="1800" dirty="0"/>
              <a:t> - Download a viewer</a:t>
            </a:r>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dirty="0"/>
          </a:p>
        </p:txBody>
      </p:sp>
      <p:pic>
        <p:nvPicPr>
          <p:cNvPr id="5" name="Picture 4">
            <a:extLst>
              <a:ext uri="{FF2B5EF4-FFF2-40B4-BE49-F238E27FC236}">
                <a16:creationId xmlns:a16="http://schemas.microsoft.com/office/drawing/2014/main" id="{41CA1D60-1FD8-4F83-A7F2-02D460A1DC7C}"/>
              </a:ext>
            </a:extLst>
          </p:cNvPr>
          <p:cNvPicPr>
            <a:picLocks noChangeAspect="1"/>
          </p:cNvPicPr>
          <p:nvPr/>
        </p:nvPicPr>
        <p:blipFill>
          <a:blip r:embed="rId3"/>
          <a:stretch>
            <a:fillRect/>
          </a:stretch>
        </p:blipFill>
        <p:spPr>
          <a:xfrm>
            <a:off x="5686426" y="1981201"/>
            <a:ext cx="4524375" cy="3242639"/>
          </a:xfrm>
          <a:prstGeom prst="rect">
            <a:avLst/>
          </a:prstGeom>
        </p:spPr>
      </p:pic>
      <p:pic>
        <p:nvPicPr>
          <p:cNvPr id="7" name="Picture 6">
            <a:extLst>
              <a:ext uri="{FF2B5EF4-FFF2-40B4-BE49-F238E27FC236}">
                <a16:creationId xmlns:a16="http://schemas.microsoft.com/office/drawing/2014/main" id="{496BD8C0-CAAA-44C8-A49E-47BFF96F7F1C}"/>
              </a:ext>
            </a:extLst>
          </p:cNvPr>
          <p:cNvPicPr>
            <a:picLocks noChangeAspect="1"/>
          </p:cNvPicPr>
          <p:nvPr/>
        </p:nvPicPr>
        <p:blipFill rotWithShape="1">
          <a:blip r:embed="rId4"/>
          <a:srcRect l="2758" b="8070"/>
          <a:stretch/>
        </p:blipFill>
        <p:spPr>
          <a:xfrm>
            <a:off x="2286000" y="1960553"/>
            <a:ext cx="2686050" cy="1392248"/>
          </a:xfrm>
          <a:prstGeom prst="rect">
            <a:avLst/>
          </a:prstGeom>
        </p:spPr>
      </p:pic>
      <p:cxnSp>
        <p:nvCxnSpPr>
          <p:cNvPr id="9" name="Straight Arrow Connector 8">
            <a:extLst>
              <a:ext uri="{FF2B5EF4-FFF2-40B4-BE49-F238E27FC236}">
                <a16:creationId xmlns:a16="http://schemas.microsoft.com/office/drawing/2014/main" id="{DFEC08A0-C28B-47A3-85D3-8980E826BD79}"/>
              </a:ext>
            </a:extLst>
          </p:cNvPr>
          <p:cNvCxnSpPr/>
          <p:nvPr/>
        </p:nvCxnSpPr>
        <p:spPr>
          <a:xfrm flipH="1" flipV="1">
            <a:off x="3962400" y="2514600"/>
            <a:ext cx="228600" cy="1524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9831525B-8FDC-465D-9A86-9120A280DCC8}"/>
              </a:ext>
            </a:extLst>
          </p:cNvPr>
          <p:cNvSpPr txBox="1"/>
          <p:nvPr/>
        </p:nvSpPr>
        <p:spPr>
          <a:xfrm>
            <a:off x="2057400" y="3505201"/>
            <a:ext cx="3124200" cy="646331"/>
          </a:xfrm>
          <a:prstGeom prst="rect">
            <a:avLst/>
          </a:prstGeom>
          <a:noFill/>
        </p:spPr>
        <p:txBody>
          <a:bodyPr wrap="square" rtlCol="0">
            <a:spAutoFit/>
          </a:bodyPr>
          <a:lstStyle/>
          <a:p>
            <a:r>
              <a:rPr lang="en-US" dirty="0"/>
              <a:t>Hover over network symbol in upper right to find address</a:t>
            </a:r>
          </a:p>
        </p:txBody>
      </p:sp>
      <p:cxnSp>
        <p:nvCxnSpPr>
          <p:cNvPr id="12" name="Straight Arrow Connector 11">
            <a:extLst>
              <a:ext uri="{FF2B5EF4-FFF2-40B4-BE49-F238E27FC236}">
                <a16:creationId xmlns:a16="http://schemas.microsoft.com/office/drawing/2014/main" id="{4979DD5B-4392-44F8-8F89-C49C0673D561}"/>
              </a:ext>
            </a:extLst>
          </p:cNvPr>
          <p:cNvCxnSpPr/>
          <p:nvPr/>
        </p:nvCxnSpPr>
        <p:spPr>
          <a:xfrm flipV="1">
            <a:off x="4648200" y="2362200"/>
            <a:ext cx="1676400" cy="7620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5342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804CF-0707-4F11-9C8B-E60AE55704F0}"/>
              </a:ext>
            </a:extLst>
          </p:cNvPr>
          <p:cNvSpPr>
            <a:spLocks noGrp="1"/>
          </p:cNvSpPr>
          <p:nvPr>
            <p:ph type="title"/>
          </p:nvPr>
        </p:nvSpPr>
        <p:spPr/>
        <p:txBody>
          <a:bodyPr/>
          <a:lstStyle/>
          <a:p>
            <a:r>
              <a:rPr lang="en-US" dirty="0"/>
              <a:t>VNC to Your Pi from Anywhere</a:t>
            </a:r>
          </a:p>
        </p:txBody>
      </p:sp>
      <p:pic>
        <p:nvPicPr>
          <p:cNvPr id="5" name="Content Placeholder 4">
            <a:extLst>
              <a:ext uri="{FF2B5EF4-FFF2-40B4-BE49-F238E27FC236}">
                <a16:creationId xmlns:a16="http://schemas.microsoft.com/office/drawing/2014/main" id="{1528C587-8BF7-4D40-9E42-68FF6C283A87}"/>
              </a:ext>
            </a:extLst>
          </p:cNvPr>
          <p:cNvPicPr>
            <a:picLocks noGrp="1" noChangeAspect="1"/>
          </p:cNvPicPr>
          <p:nvPr>
            <p:ph idx="1"/>
          </p:nvPr>
        </p:nvPicPr>
        <p:blipFill>
          <a:blip r:embed="rId2"/>
          <a:stretch>
            <a:fillRect/>
          </a:stretch>
        </p:blipFill>
        <p:spPr>
          <a:xfrm>
            <a:off x="3124200" y="2209801"/>
            <a:ext cx="7486650" cy="4429125"/>
          </a:xfrm>
        </p:spPr>
      </p:pic>
      <p:sp>
        <p:nvSpPr>
          <p:cNvPr id="7" name="TextBox 6">
            <a:extLst>
              <a:ext uri="{FF2B5EF4-FFF2-40B4-BE49-F238E27FC236}">
                <a16:creationId xmlns:a16="http://schemas.microsoft.com/office/drawing/2014/main" id="{27D7A3DE-8E0B-4C4C-A603-F2C14E123C52}"/>
              </a:ext>
            </a:extLst>
          </p:cNvPr>
          <p:cNvSpPr txBox="1"/>
          <p:nvPr/>
        </p:nvSpPr>
        <p:spPr>
          <a:xfrm>
            <a:off x="1800225" y="1720334"/>
            <a:ext cx="8305800" cy="369332"/>
          </a:xfrm>
          <a:prstGeom prst="rect">
            <a:avLst/>
          </a:prstGeom>
          <a:noFill/>
        </p:spPr>
        <p:txBody>
          <a:bodyPr wrap="square">
            <a:spAutoFit/>
          </a:bodyPr>
          <a:lstStyle/>
          <a:p>
            <a:r>
              <a:rPr lang="en-US" dirty="0"/>
              <a:t>For Remote access set up an account. </a:t>
            </a:r>
            <a:r>
              <a:rPr lang="en-US" dirty="0">
                <a:hlinkClick r:id="rId3"/>
              </a:rPr>
              <a:t>https://www.realvnc.com/en/raspberrypi/</a:t>
            </a:r>
            <a:r>
              <a:rPr lang="en-US" dirty="0"/>
              <a:t>  </a:t>
            </a:r>
          </a:p>
        </p:txBody>
      </p:sp>
      <p:cxnSp>
        <p:nvCxnSpPr>
          <p:cNvPr id="9" name="Straight Arrow Connector 8">
            <a:extLst>
              <a:ext uri="{FF2B5EF4-FFF2-40B4-BE49-F238E27FC236}">
                <a16:creationId xmlns:a16="http://schemas.microsoft.com/office/drawing/2014/main" id="{71759A3A-C283-4F3E-B067-72F4FF54DFE4}"/>
              </a:ext>
            </a:extLst>
          </p:cNvPr>
          <p:cNvCxnSpPr/>
          <p:nvPr/>
        </p:nvCxnSpPr>
        <p:spPr>
          <a:xfrm flipV="1">
            <a:off x="2667000" y="4495800"/>
            <a:ext cx="990600" cy="4572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B6067AA-F540-4B87-85C5-06A3F1F066EA}"/>
              </a:ext>
            </a:extLst>
          </p:cNvPr>
          <p:cNvSpPr txBox="1"/>
          <p:nvPr/>
        </p:nvSpPr>
        <p:spPr>
          <a:xfrm>
            <a:off x="1752600" y="4648201"/>
            <a:ext cx="1295400" cy="1200329"/>
          </a:xfrm>
          <a:prstGeom prst="rect">
            <a:avLst/>
          </a:prstGeom>
          <a:noFill/>
        </p:spPr>
        <p:txBody>
          <a:bodyPr wrap="square" rtlCol="0">
            <a:spAutoFit/>
          </a:bodyPr>
          <a:lstStyle/>
          <a:p>
            <a:r>
              <a:rPr lang="en-US" dirty="0"/>
              <a:t>Sign in once an account is created</a:t>
            </a:r>
          </a:p>
        </p:txBody>
      </p:sp>
    </p:spTree>
    <p:extLst>
      <p:ext uri="{BB962C8B-B14F-4D97-AF65-F5344CB8AC3E}">
        <p14:creationId xmlns:p14="http://schemas.microsoft.com/office/powerpoint/2010/main" val="13795405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22CAB-7A16-4329-849D-9BEE76235592}"/>
              </a:ext>
            </a:extLst>
          </p:cNvPr>
          <p:cNvSpPr>
            <a:spLocks noGrp="1"/>
          </p:cNvSpPr>
          <p:nvPr>
            <p:ph type="title"/>
          </p:nvPr>
        </p:nvSpPr>
        <p:spPr/>
        <p:txBody>
          <a:bodyPr/>
          <a:lstStyle/>
          <a:p>
            <a:r>
              <a:rPr lang="en-US" dirty="0"/>
              <a:t>WinSCP</a:t>
            </a:r>
          </a:p>
        </p:txBody>
      </p:sp>
      <p:sp>
        <p:nvSpPr>
          <p:cNvPr id="3" name="Content Placeholder 2">
            <a:extLst>
              <a:ext uri="{FF2B5EF4-FFF2-40B4-BE49-F238E27FC236}">
                <a16:creationId xmlns:a16="http://schemas.microsoft.com/office/drawing/2014/main" id="{6938FD71-AADA-4AFC-A10B-E9D1AE658321}"/>
              </a:ext>
            </a:extLst>
          </p:cNvPr>
          <p:cNvSpPr>
            <a:spLocks noGrp="1"/>
          </p:cNvSpPr>
          <p:nvPr>
            <p:ph idx="1"/>
          </p:nvPr>
        </p:nvSpPr>
        <p:spPr/>
        <p:txBody>
          <a:bodyPr/>
          <a:lstStyle/>
          <a:p>
            <a:pPr marL="0" indent="0">
              <a:buNone/>
            </a:pPr>
            <a:r>
              <a:rPr lang="en-US" dirty="0">
                <a:hlinkClick r:id="rId2"/>
              </a:rPr>
              <a:t>https://winscp.net/eng/download.php</a:t>
            </a:r>
            <a:r>
              <a:rPr lang="en-US" dirty="0"/>
              <a:t> </a:t>
            </a:r>
          </a:p>
          <a:p>
            <a:pPr marL="0" indent="0">
              <a:buNone/>
            </a:pPr>
            <a:endParaRPr lang="en-US" dirty="0"/>
          </a:p>
        </p:txBody>
      </p:sp>
      <p:pic>
        <p:nvPicPr>
          <p:cNvPr id="5" name="Picture 4">
            <a:extLst>
              <a:ext uri="{FF2B5EF4-FFF2-40B4-BE49-F238E27FC236}">
                <a16:creationId xmlns:a16="http://schemas.microsoft.com/office/drawing/2014/main" id="{2ED59142-B2A4-48C1-B1E8-5AFD02EFDC17}"/>
              </a:ext>
            </a:extLst>
          </p:cNvPr>
          <p:cNvPicPr>
            <a:picLocks noChangeAspect="1"/>
          </p:cNvPicPr>
          <p:nvPr/>
        </p:nvPicPr>
        <p:blipFill>
          <a:blip r:embed="rId3"/>
          <a:stretch>
            <a:fillRect/>
          </a:stretch>
        </p:blipFill>
        <p:spPr>
          <a:xfrm>
            <a:off x="1524000" y="2133600"/>
            <a:ext cx="9144000" cy="3289610"/>
          </a:xfrm>
          <a:prstGeom prst="rect">
            <a:avLst/>
          </a:prstGeom>
        </p:spPr>
      </p:pic>
    </p:spTree>
    <p:extLst>
      <p:ext uri="{BB962C8B-B14F-4D97-AF65-F5344CB8AC3E}">
        <p14:creationId xmlns:p14="http://schemas.microsoft.com/office/powerpoint/2010/main" val="42518671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70BEB-DF6A-493D-B167-6A36B8DB3491}"/>
              </a:ext>
            </a:extLst>
          </p:cNvPr>
          <p:cNvSpPr>
            <a:spLocks noGrp="1"/>
          </p:cNvSpPr>
          <p:nvPr>
            <p:ph type="title"/>
          </p:nvPr>
        </p:nvSpPr>
        <p:spPr/>
        <p:txBody>
          <a:bodyPr/>
          <a:lstStyle/>
          <a:p>
            <a:r>
              <a:rPr lang="en-US" dirty="0"/>
              <a:t>Using WinSCP</a:t>
            </a:r>
          </a:p>
        </p:txBody>
      </p:sp>
      <p:pic>
        <p:nvPicPr>
          <p:cNvPr id="5" name="Content Placeholder 4">
            <a:extLst>
              <a:ext uri="{FF2B5EF4-FFF2-40B4-BE49-F238E27FC236}">
                <a16:creationId xmlns:a16="http://schemas.microsoft.com/office/drawing/2014/main" id="{151B2564-7644-4E25-81D1-4345331DD263}"/>
              </a:ext>
            </a:extLst>
          </p:cNvPr>
          <p:cNvPicPr>
            <a:picLocks noGrp="1" noChangeAspect="1"/>
          </p:cNvPicPr>
          <p:nvPr>
            <p:ph idx="1"/>
          </p:nvPr>
        </p:nvPicPr>
        <p:blipFill>
          <a:blip r:embed="rId2"/>
          <a:stretch>
            <a:fillRect/>
          </a:stretch>
        </p:blipFill>
        <p:spPr>
          <a:xfrm>
            <a:off x="2324375" y="1600200"/>
            <a:ext cx="7543251" cy="4876800"/>
          </a:xfrm>
        </p:spPr>
      </p:pic>
      <p:cxnSp>
        <p:nvCxnSpPr>
          <p:cNvPr id="9" name="Straight Arrow Connector 8">
            <a:extLst>
              <a:ext uri="{FF2B5EF4-FFF2-40B4-BE49-F238E27FC236}">
                <a16:creationId xmlns:a16="http://schemas.microsoft.com/office/drawing/2014/main" id="{A7B212FF-F7CB-4CE4-BF6A-5226E74630DD}"/>
              </a:ext>
            </a:extLst>
          </p:cNvPr>
          <p:cNvCxnSpPr/>
          <p:nvPr/>
        </p:nvCxnSpPr>
        <p:spPr>
          <a:xfrm flipH="1">
            <a:off x="6553200" y="2298356"/>
            <a:ext cx="685800" cy="129540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1D3DD0B-E630-42A1-967F-2C16622E148A}"/>
              </a:ext>
            </a:extLst>
          </p:cNvPr>
          <p:cNvSpPr txBox="1"/>
          <p:nvPr/>
        </p:nvSpPr>
        <p:spPr>
          <a:xfrm>
            <a:off x="7391400" y="2145956"/>
            <a:ext cx="1981200" cy="369332"/>
          </a:xfrm>
          <a:prstGeom prst="rect">
            <a:avLst/>
          </a:prstGeom>
          <a:noFill/>
        </p:spPr>
        <p:txBody>
          <a:bodyPr wrap="square" rtlCol="0">
            <a:spAutoFit/>
          </a:bodyPr>
          <a:lstStyle/>
          <a:p>
            <a:r>
              <a:rPr lang="en-US" dirty="0">
                <a:solidFill>
                  <a:srgbClr val="0070C0"/>
                </a:solidFill>
              </a:rPr>
              <a:t>IP Address of Pi</a:t>
            </a:r>
          </a:p>
        </p:txBody>
      </p:sp>
      <p:cxnSp>
        <p:nvCxnSpPr>
          <p:cNvPr id="11" name="Straight Arrow Connector 10">
            <a:extLst>
              <a:ext uri="{FF2B5EF4-FFF2-40B4-BE49-F238E27FC236}">
                <a16:creationId xmlns:a16="http://schemas.microsoft.com/office/drawing/2014/main" id="{F7C8E18A-682D-4F13-809F-BAF9CB00046E}"/>
              </a:ext>
            </a:extLst>
          </p:cNvPr>
          <p:cNvCxnSpPr/>
          <p:nvPr/>
        </p:nvCxnSpPr>
        <p:spPr>
          <a:xfrm flipH="1">
            <a:off x="6629400" y="1905000"/>
            <a:ext cx="685800" cy="129540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4D08C9-8168-4578-8FB6-23C2D6439FBB}"/>
              </a:ext>
            </a:extLst>
          </p:cNvPr>
          <p:cNvSpPr txBox="1"/>
          <p:nvPr/>
        </p:nvSpPr>
        <p:spPr>
          <a:xfrm>
            <a:off x="7467600" y="1752600"/>
            <a:ext cx="1752600" cy="369332"/>
          </a:xfrm>
          <a:prstGeom prst="rect">
            <a:avLst/>
          </a:prstGeom>
          <a:noFill/>
        </p:spPr>
        <p:txBody>
          <a:bodyPr wrap="square" rtlCol="0">
            <a:spAutoFit/>
          </a:bodyPr>
          <a:lstStyle/>
          <a:p>
            <a:r>
              <a:rPr lang="en-US" dirty="0">
                <a:solidFill>
                  <a:srgbClr val="0070C0"/>
                </a:solidFill>
              </a:rPr>
              <a:t>Set to SCP</a:t>
            </a:r>
          </a:p>
        </p:txBody>
      </p:sp>
    </p:spTree>
    <p:extLst>
      <p:ext uri="{BB962C8B-B14F-4D97-AF65-F5344CB8AC3E}">
        <p14:creationId xmlns:p14="http://schemas.microsoft.com/office/powerpoint/2010/main" val="6607545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Useful Windows Tools</a:t>
            </a:r>
          </a:p>
        </p:txBody>
      </p:sp>
      <p:sp>
        <p:nvSpPr>
          <p:cNvPr id="4" name="Rectangle 3"/>
          <p:cNvSpPr/>
          <p:nvPr/>
        </p:nvSpPr>
        <p:spPr>
          <a:xfrm>
            <a:off x="5080338" y="3244334"/>
            <a:ext cx="184731" cy="369332"/>
          </a:xfrm>
          <a:prstGeom prst="rect">
            <a:avLst/>
          </a:prstGeom>
        </p:spPr>
        <p:txBody>
          <a:bodyPr wrap="none">
            <a:spAutoFit/>
          </a:bodyPr>
          <a:lstStyle/>
          <a:p>
            <a:endParaRPr lang="en-US"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a:ext>
            </a:extLst>
          </a:blip>
          <a:srcRect/>
          <a:stretch>
            <a:fillRect/>
          </a:stretch>
        </p:blipFill>
        <p:spPr bwMode="auto">
          <a:xfrm>
            <a:off x="1600200" y="2578913"/>
            <a:ext cx="4400550" cy="4210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676401" y="1524001"/>
            <a:ext cx="2867025" cy="1076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3"/>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6944906" y="4109060"/>
            <a:ext cx="3581400" cy="26799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6858000" y="2019085"/>
            <a:ext cx="3907612" cy="20093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64642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EC530-6A50-4F80-9969-E7995EA55452}"/>
              </a:ext>
            </a:extLst>
          </p:cNvPr>
          <p:cNvSpPr>
            <a:spLocks noGrp="1"/>
          </p:cNvSpPr>
          <p:nvPr>
            <p:ph type="title"/>
          </p:nvPr>
        </p:nvSpPr>
        <p:spPr/>
        <p:txBody>
          <a:bodyPr>
            <a:normAutofit/>
          </a:bodyPr>
          <a:lstStyle/>
          <a:p>
            <a:r>
              <a:rPr lang="en-US" dirty="0"/>
              <a:t>Think About the Scope of Your Project</a:t>
            </a:r>
          </a:p>
        </p:txBody>
      </p:sp>
      <p:sp>
        <p:nvSpPr>
          <p:cNvPr id="3" name="Content Placeholder 2">
            <a:extLst>
              <a:ext uri="{FF2B5EF4-FFF2-40B4-BE49-F238E27FC236}">
                <a16:creationId xmlns:a16="http://schemas.microsoft.com/office/drawing/2014/main" id="{C7E0DB77-65D1-42FF-8972-88FCEABA0CD9}"/>
              </a:ext>
            </a:extLst>
          </p:cNvPr>
          <p:cNvSpPr>
            <a:spLocks noGrp="1"/>
          </p:cNvSpPr>
          <p:nvPr>
            <p:ph idx="1"/>
          </p:nvPr>
        </p:nvSpPr>
        <p:spPr/>
        <p:txBody>
          <a:bodyPr/>
          <a:lstStyle/>
          <a:p>
            <a:pPr marL="457200" indent="-457200">
              <a:buFont typeface="+mj-lt"/>
              <a:buAutoNum type="arabicPeriod"/>
            </a:pPr>
            <a:r>
              <a:rPr lang="en-US" dirty="0"/>
              <a:t>Many projects try to reach too far. Start simple and improve over the semester.</a:t>
            </a:r>
          </a:p>
          <a:p>
            <a:pPr marL="457200" indent="-457200">
              <a:buFont typeface="+mj-lt"/>
              <a:buAutoNum type="arabicPeriod"/>
            </a:pPr>
            <a:r>
              <a:rPr lang="en-US" dirty="0"/>
              <a:t>Think a little ahead on what might be wanted.  For example, it is easier to get a board with Wi-Fi than add it later.</a:t>
            </a:r>
          </a:p>
          <a:p>
            <a:pPr marL="457200" indent="-457200">
              <a:buFont typeface="+mj-lt"/>
              <a:buAutoNum type="arabicPeriod"/>
            </a:pPr>
            <a:r>
              <a:rPr lang="en-US" dirty="0"/>
              <a:t>Does your project need analog I/O? Some systems have it built in, other need addon boards.</a:t>
            </a:r>
          </a:p>
          <a:p>
            <a:pPr marL="457200" indent="-457200">
              <a:buFont typeface="+mj-lt"/>
              <a:buAutoNum type="arabicPeriod"/>
            </a:pPr>
            <a:r>
              <a:rPr lang="en-US" dirty="0"/>
              <a:t>Hardware is only part of the picture; most projects need more time to write and debug the software.</a:t>
            </a:r>
          </a:p>
          <a:p>
            <a:pPr marL="457200" indent="-457200">
              <a:buFont typeface="+mj-lt"/>
              <a:buAutoNum type="arabicPeriod"/>
            </a:pPr>
            <a:r>
              <a:rPr lang="en-US" dirty="0"/>
              <a:t>When possible, have two of any critical hardware piece. At the last minute, hardware breaks or gets damage.</a:t>
            </a:r>
          </a:p>
          <a:p>
            <a:pPr marL="457200" indent="-457200">
              <a:buFont typeface="+mj-lt"/>
              <a:buAutoNum type="arabicPeriod"/>
            </a:pPr>
            <a:r>
              <a:rPr lang="en-US" dirty="0"/>
              <a:t>Do not procrastinate! </a:t>
            </a:r>
          </a:p>
        </p:txBody>
      </p:sp>
    </p:spTree>
    <p:extLst>
      <p:ext uri="{BB962C8B-B14F-4D97-AF65-F5344CB8AC3E}">
        <p14:creationId xmlns:p14="http://schemas.microsoft.com/office/powerpoint/2010/main" val="27386171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A5A66-82C9-42AA-8091-E5DF3E2455F5}"/>
              </a:ext>
            </a:extLst>
          </p:cNvPr>
          <p:cNvSpPr>
            <a:spLocks noGrp="1"/>
          </p:cNvSpPr>
          <p:nvPr>
            <p:ph type="title"/>
          </p:nvPr>
        </p:nvSpPr>
        <p:spPr/>
        <p:txBody>
          <a:bodyPr>
            <a:noAutofit/>
          </a:bodyPr>
          <a:lstStyle/>
          <a:p>
            <a:pPr algn="ctr"/>
            <a:r>
              <a:rPr lang="en-US" sz="3200" dirty="0"/>
              <a:t>Quick Word on SD Cards </a:t>
            </a:r>
            <a:br>
              <a:rPr lang="en-US" sz="3200" dirty="0"/>
            </a:br>
            <a:r>
              <a:rPr lang="en-US" sz="3200" dirty="0"/>
              <a:t> They are not all the same.</a:t>
            </a:r>
          </a:p>
        </p:txBody>
      </p:sp>
      <p:sp>
        <p:nvSpPr>
          <p:cNvPr id="3" name="Content Placeholder 2">
            <a:extLst>
              <a:ext uri="{FF2B5EF4-FFF2-40B4-BE49-F238E27FC236}">
                <a16:creationId xmlns:a16="http://schemas.microsoft.com/office/drawing/2014/main" id="{48CF04FD-37CD-432C-B3BD-CB42D2E38432}"/>
              </a:ext>
            </a:extLst>
          </p:cNvPr>
          <p:cNvSpPr>
            <a:spLocks noGrp="1"/>
          </p:cNvSpPr>
          <p:nvPr>
            <p:ph idx="1"/>
          </p:nvPr>
        </p:nvSpPr>
        <p:spPr>
          <a:xfrm>
            <a:off x="838200" y="1541417"/>
            <a:ext cx="10515600" cy="5157439"/>
          </a:xfrm>
        </p:spPr>
        <p:txBody>
          <a:bodyPr>
            <a:normAutofit/>
          </a:bodyPr>
          <a:lstStyle/>
          <a:p>
            <a:r>
              <a:rPr lang="en-US" sz="2000" dirty="0"/>
              <a:t>Backup your files!!!! SD Cards will get corrupted.</a:t>
            </a:r>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r>
              <a:rPr lang="en-US" sz="2000" dirty="0"/>
              <a:t>When you copy an image, actual SD card size can vary by more than a GB.  To burn to a new card the image size or bigger is needed!  Both Windows and Linux copies will have this problem</a:t>
            </a:r>
          </a:p>
          <a:p>
            <a:r>
              <a:rPr lang="en-US" sz="2000" dirty="0"/>
              <a:t>If Linux dd is used, make sure to copy the root image. /dev/sdX not /dev/sdX0,1..</a:t>
            </a:r>
          </a:p>
        </p:txBody>
      </p:sp>
      <p:pic>
        <p:nvPicPr>
          <p:cNvPr id="5" name="Picture 4">
            <a:extLst>
              <a:ext uri="{FF2B5EF4-FFF2-40B4-BE49-F238E27FC236}">
                <a16:creationId xmlns:a16="http://schemas.microsoft.com/office/drawing/2014/main" id="{A2A9AB50-B84F-4181-8229-E21D2C95F8A4}"/>
              </a:ext>
            </a:extLst>
          </p:cNvPr>
          <p:cNvPicPr>
            <a:picLocks noChangeAspect="1"/>
          </p:cNvPicPr>
          <p:nvPr/>
        </p:nvPicPr>
        <p:blipFill>
          <a:blip r:embed="rId2"/>
          <a:stretch>
            <a:fillRect/>
          </a:stretch>
        </p:blipFill>
        <p:spPr>
          <a:xfrm>
            <a:off x="838200" y="2184873"/>
            <a:ext cx="3729038" cy="2553826"/>
          </a:xfrm>
          <a:prstGeom prst="rect">
            <a:avLst/>
          </a:prstGeom>
        </p:spPr>
      </p:pic>
      <p:pic>
        <p:nvPicPr>
          <p:cNvPr id="6" name="Picture 5">
            <a:extLst>
              <a:ext uri="{FF2B5EF4-FFF2-40B4-BE49-F238E27FC236}">
                <a16:creationId xmlns:a16="http://schemas.microsoft.com/office/drawing/2014/main" id="{8879AAEB-850A-4AF8-AFBA-3C45CF7CD66A}"/>
              </a:ext>
            </a:extLst>
          </p:cNvPr>
          <p:cNvPicPr>
            <a:picLocks noChangeAspect="1"/>
          </p:cNvPicPr>
          <p:nvPr/>
        </p:nvPicPr>
        <p:blipFill>
          <a:blip r:embed="rId3"/>
          <a:stretch>
            <a:fillRect/>
          </a:stretch>
        </p:blipFill>
        <p:spPr>
          <a:xfrm>
            <a:off x="4609403" y="2171457"/>
            <a:ext cx="3755638" cy="2567242"/>
          </a:xfrm>
          <a:prstGeom prst="rect">
            <a:avLst/>
          </a:prstGeom>
        </p:spPr>
      </p:pic>
      <p:pic>
        <p:nvPicPr>
          <p:cNvPr id="7" name="Picture 6">
            <a:extLst>
              <a:ext uri="{FF2B5EF4-FFF2-40B4-BE49-F238E27FC236}">
                <a16:creationId xmlns:a16="http://schemas.microsoft.com/office/drawing/2014/main" id="{775799FC-7AA0-4BD4-9E09-B42F15FCFEDB}"/>
              </a:ext>
            </a:extLst>
          </p:cNvPr>
          <p:cNvPicPr>
            <a:picLocks noChangeAspect="1"/>
          </p:cNvPicPr>
          <p:nvPr/>
        </p:nvPicPr>
        <p:blipFill>
          <a:blip r:embed="rId4"/>
          <a:stretch>
            <a:fillRect/>
          </a:stretch>
        </p:blipFill>
        <p:spPr>
          <a:xfrm>
            <a:off x="8534400" y="2892448"/>
            <a:ext cx="2667000" cy="1841897"/>
          </a:xfrm>
          <a:prstGeom prst="rect">
            <a:avLst/>
          </a:prstGeom>
        </p:spPr>
      </p:pic>
    </p:spTree>
    <p:extLst>
      <p:ext uri="{BB962C8B-B14F-4D97-AF65-F5344CB8AC3E}">
        <p14:creationId xmlns:p14="http://schemas.microsoft.com/office/powerpoint/2010/main" val="17165383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A2835-354B-449F-A05F-86E8C51C65C1}"/>
              </a:ext>
            </a:extLst>
          </p:cNvPr>
          <p:cNvSpPr>
            <a:spLocks noGrp="1"/>
          </p:cNvSpPr>
          <p:nvPr>
            <p:ph type="title"/>
          </p:nvPr>
        </p:nvSpPr>
        <p:spPr/>
        <p:txBody>
          <a:bodyPr/>
          <a:lstStyle/>
          <a:p>
            <a:r>
              <a:rPr lang="en-US" dirty="0"/>
              <a:t>New Backup Tool SD Card Copier</a:t>
            </a:r>
          </a:p>
        </p:txBody>
      </p:sp>
      <p:pic>
        <p:nvPicPr>
          <p:cNvPr id="5" name="Content Placeholder 4">
            <a:extLst>
              <a:ext uri="{FF2B5EF4-FFF2-40B4-BE49-F238E27FC236}">
                <a16:creationId xmlns:a16="http://schemas.microsoft.com/office/drawing/2014/main" id="{9E3EA930-F4AA-4098-9824-D33BC7BA58DA}"/>
              </a:ext>
            </a:extLst>
          </p:cNvPr>
          <p:cNvPicPr>
            <a:picLocks noGrp="1" noChangeAspect="1"/>
          </p:cNvPicPr>
          <p:nvPr>
            <p:ph idx="1"/>
          </p:nvPr>
        </p:nvPicPr>
        <p:blipFill>
          <a:blip r:embed="rId2"/>
          <a:stretch>
            <a:fillRect/>
          </a:stretch>
        </p:blipFill>
        <p:spPr>
          <a:xfrm>
            <a:off x="1996932" y="1371601"/>
            <a:ext cx="6613668" cy="3605012"/>
          </a:xfrm>
        </p:spPr>
      </p:pic>
      <p:sp>
        <p:nvSpPr>
          <p:cNvPr id="6" name="TextBox 5">
            <a:extLst>
              <a:ext uri="{FF2B5EF4-FFF2-40B4-BE49-F238E27FC236}">
                <a16:creationId xmlns:a16="http://schemas.microsoft.com/office/drawing/2014/main" id="{090588FF-CC92-49DB-8B52-0183AE883413}"/>
              </a:ext>
            </a:extLst>
          </p:cNvPr>
          <p:cNvSpPr txBox="1"/>
          <p:nvPr/>
        </p:nvSpPr>
        <p:spPr>
          <a:xfrm>
            <a:off x="1905000" y="5086290"/>
            <a:ext cx="8229600" cy="1323439"/>
          </a:xfrm>
          <a:prstGeom prst="rect">
            <a:avLst/>
          </a:prstGeom>
          <a:noFill/>
        </p:spPr>
        <p:txBody>
          <a:bodyPr wrap="square" rtlCol="0">
            <a:spAutoFit/>
          </a:bodyPr>
          <a:lstStyle/>
          <a:p>
            <a:r>
              <a:rPr lang="en-US" sz="2000" dirty="0"/>
              <a:t>Make a backup of your system.  Copy From </a:t>
            </a:r>
            <a:r>
              <a:rPr lang="en-US" sz="2000" dirty="0">
                <a:solidFill>
                  <a:srgbClr val="C00000"/>
                </a:solidFill>
              </a:rPr>
              <a:t>/dev/mmcblk0 </a:t>
            </a:r>
            <a:r>
              <a:rPr lang="en-US" sz="2000" dirty="0"/>
              <a:t>never to!</a:t>
            </a:r>
          </a:p>
          <a:p>
            <a:endParaRPr lang="en-US" sz="2000" dirty="0"/>
          </a:p>
          <a:p>
            <a:r>
              <a:rPr lang="en-US" sz="2000" dirty="0"/>
              <a:t>While the copy is running close all other applications and do not make any changes to the file system.  </a:t>
            </a:r>
            <a:r>
              <a:rPr lang="en-US" sz="2000" dirty="0">
                <a:solidFill>
                  <a:srgbClr val="C00000"/>
                </a:solidFill>
              </a:rPr>
              <a:t> </a:t>
            </a:r>
          </a:p>
        </p:txBody>
      </p:sp>
      <p:sp>
        <p:nvSpPr>
          <p:cNvPr id="7" name="Rectangle 6">
            <a:extLst>
              <a:ext uri="{FF2B5EF4-FFF2-40B4-BE49-F238E27FC236}">
                <a16:creationId xmlns:a16="http://schemas.microsoft.com/office/drawing/2014/main" id="{ED84C859-3182-40D0-A046-F8A83F8F216E}"/>
              </a:ext>
            </a:extLst>
          </p:cNvPr>
          <p:cNvSpPr/>
          <p:nvPr/>
        </p:nvSpPr>
        <p:spPr>
          <a:xfrm>
            <a:off x="3200400" y="3962400"/>
            <a:ext cx="1143000" cy="22860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04742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Raspberry Pi Raspian Buster</a:t>
            </a:r>
          </a:p>
        </p:txBody>
      </p:sp>
      <p:pic>
        <p:nvPicPr>
          <p:cNvPr id="1027"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57982" y="1600200"/>
            <a:ext cx="6876037"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110413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24200" y="2144077"/>
            <a:ext cx="6781800" cy="43233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US" dirty="0"/>
              <a:t>Terminal Window</a:t>
            </a:r>
          </a:p>
        </p:txBody>
      </p:sp>
      <p:cxnSp>
        <p:nvCxnSpPr>
          <p:cNvPr id="5" name="Straight Arrow Connector 4"/>
          <p:cNvCxnSpPr/>
          <p:nvPr/>
        </p:nvCxnSpPr>
        <p:spPr>
          <a:xfrm flipH="1">
            <a:off x="4419600" y="1657066"/>
            <a:ext cx="344100" cy="609600"/>
          </a:xfrm>
          <a:prstGeom prst="straightConnector1">
            <a:avLst/>
          </a:prstGeom>
          <a:ln w="571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4953000" y="1524000"/>
            <a:ext cx="1981200" cy="369332"/>
          </a:xfrm>
          <a:prstGeom prst="rect">
            <a:avLst/>
          </a:prstGeom>
          <a:noFill/>
        </p:spPr>
        <p:txBody>
          <a:bodyPr wrap="square" rtlCol="0">
            <a:spAutoFit/>
          </a:bodyPr>
          <a:lstStyle/>
          <a:p>
            <a:r>
              <a:rPr lang="en-US" dirty="0"/>
              <a:t>Click here once</a:t>
            </a:r>
          </a:p>
        </p:txBody>
      </p:sp>
    </p:spTree>
    <p:extLst>
      <p:ext uri="{BB962C8B-B14F-4D97-AF65-F5344CB8AC3E}">
        <p14:creationId xmlns:p14="http://schemas.microsoft.com/office/powerpoint/2010/main" val="14967852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Terminal window commands</a:t>
            </a:r>
          </a:p>
        </p:txBody>
      </p:sp>
      <p:sp>
        <p:nvSpPr>
          <p:cNvPr id="3" name="Content Placeholder 2"/>
          <p:cNvSpPr>
            <a:spLocks noGrp="1"/>
          </p:cNvSpPr>
          <p:nvPr>
            <p:ph idx="1"/>
          </p:nvPr>
        </p:nvSpPr>
        <p:spPr>
          <a:xfrm>
            <a:off x="1981200" y="1600200"/>
            <a:ext cx="8229600" cy="5181600"/>
          </a:xfrm>
        </p:spPr>
        <p:txBody>
          <a:bodyPr>
            <a:normAutofit lnSpcReduction="10000"/>
          </a:bodyPr>
          <a:lstStyle/>
          <a:p>
            <a:r>
              <a:rPr lang="en-US" dirty="0"/>
              <a:t>ls = list files in directory ls –l = List long ls –a = List all</a:t>
            </a:r>
          </a:p>
          <a:p>
            <a:r>
              <a:rPr lang="en-US" dirty="0"/>
              <a:t>cd (</a:t>
            </a:r>
            <a:r>
              <a:rPr lang="en-US" dirty="0" err="1"/>
              <a:t>dir</a:t>
            </a:r>
            <a:r>
              <a:rPr lang="en-US" dirty="0"/>
              <a:t> name) = change directory</a:t>
            </a:r>
          </a:p>
          <a:p>
            <a:r>
              <a:rPr lang="en-US" dirty="0" err="1"/>
              <a:t>df</a:t>
            </a:r>
            <a:r>
              <a:rPr lang="en-US" dirty="0"/>
              <a:t> –h = Show file systems sizes and usage </a:t>
            </a:r>
          </a:p>
          <a:p>
            <a:r>
              <a:rPr lang="en-US" dirty="0" err="1"/>
              <a:t>nano</a:t>
            </a:r>
            <a:r>
              <a:rPr lang="en-US" dirty="0"/>
              <a:t> (file) = Simple intuitive text editor</a:t>
            </a:r>
          </a:p>
          <a:p>
            <a:r>
              <a:rPr lang="en-US" dirty="0"/>
              <a:t>vi (file) = Simple powerful non-intuitive text editor.</a:t>
            </a:r>
          </a:p>
          <a:p>
            <a:r>
              <a:rPr lang="en-US" dirty="0"/>
              <a:t>cat (file) = output the contents of a file</a:t>
            </a:r>
          </a:p>
          <a:p>
            <a:r>
              <a:rPr lang="en-US" dirty="0"/>
              <a:t>less (file) = output a file one page at a time</a:t>
            </a:r>
          </a:p>
          <a:p>
            <a:r>
              <a:rPr lang="en-US" dirty="0"/>
              <a:t>apt install (package) = get a package to install </a:t>
            </a:r>
          </a:p>
          <a:p>
            <a:r>
              <a:rPr lang="en-US" dirty="0"/>
              <a:t>apt update = update packages</a:t>
            </a:r>
          </a:p>
          <a:p>
            <a:r>
              <a:rPr lang="en-US" dirty="0"/>
              <a:t>apt-cache show (key word) = show available packages </a:t>
            </a:r>
          </a:p>
          <a:p>
            <a:r>
              <a:rPr lang="en-US" dirty="0" err="1"/>
              <a:t>sudo</a:t>
            </a:r>
            <a:r>
              <a:rPr lang="en-US" dirty="0"/>
              <a:t> = next command execute as root</a:t>
            </a:r>
          </a:p>
          <a:p>
            <a:r>
              <a:rPr lang="en-US" dirty="0"/>
              <a:t>ifconfig = show the </a:t>
            </a:r>
            <a:r>
              <a:rPr lang="en-US" dirty="0" err="1"/>
              <a:t>ip</a:t>
            </a:r>
            <a:r>
              <a:rPr lang="en-US" dirty="0"/>
              <a:t> interface connections</a:t>
            </a:r>
          </a:p>
          <a:p>
            <a:endParaRPr lang="en-US" dirty="0"/>
          </a:p>
        </p:txBody>
      </p:sp>
      <p:sp>
        <p:nvSpPr>
          <p:cNvPr id="4" name="TextBox 3">
            <a:extLst>
              <a:ext uri="{FF2B5EF4-FFF2-40B4-BE49-F238E27FC236}">
                <a16:creationId xmlns:a16="http://schemas.microsoft.com/office/drawing/2014/main" id="{05DB9EC3-BE5F-4BF3-83A1-3886535B325B}"/>
              </a:ext>
            </a:extLst>
          </p:cNvPr>
          <p:cNvSpPr txBox="1"/>
          <p:nvPr/>
        </p:nvSpPr>
        <p:spPr>
          <a:xfrm>
            <a:off x="2057400" y="1254324"/>
            <a:ext cx="8305800" cy="307777"/>
          </a:xfrm>
          <a:prstGeom prst="rect">
            <a:avLst/>
          </a:prstGeom>
          <a:noFill/>
        </p:spPr>
        <p:txBody>
          <a:bodyPr wrap="square" rtlCol="0">
            <a:spAutoFit/>
          </a:bodyPr>
          <a:lstStyle/>
          <a:p>
            <a:r>
              <a:rPr lang="en-US" sz="1400" dirty="0">
                <a:hlinkClick r:id="rId2"/>
              </a:rPr>
              <a:t>https://www.tomshardware.com/reviews/raspberry-pi-command-line-commands,6159.html</a:t>
            </a:r>
            <a:endParaRPr lang="en-US" sz="1400" dirty="0"/>
          </a:p>
        </p:txBody>
      </p:sp>
    </p:spTree>
    <p:extLst>
      <p:ext uri="{BB962C8B-B14F-4D97-AF65-F5344CB8AC3E}">
        <p14:creationId xmlns:p14="http://schemas.microsoft.com/office/powerpoint/2010/main" val="21345437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3000" dirty="0"/>
              <a:t>Ways to get applications and software packages</a:t>
            </a:r>
          </a:p>
        </p:txBody>
      </p:sp>
      <p:sp>
        <p:nvSpPr>
          <p:cNvPr id="3" name="Content Placeholder 2"/>
          <p:cNvSpPr>
            <a:spLocks noGrp="1"/>
          </p:cNvSpPr>
          <p:nvPr>
            <p:ph idx="1"/>
          </p:nvPr>
        </p:nvSpPr>
        <p:spPr>
          <a:xfrm>
            <a:off x="1752600" y="1600200"/>
            <a:ext cx="8839200" cy="4876800"/>
          </a:xfrm>
        </p:spPr>
        <p:txBody>
          <a:bodyPr/>
          <a:lstStyle/>
          <a:p>
            <a:r>
              <a:rPr lang="en-US" dirty="0"/>
              <a:t>apt-cache search [package]</a:t>
            </a:r>
          </a:p>
          <a:p>
            <a:r>
              <a:rPr lang="en-US" dirty="0" err="1"/>
              <a:t>sudo</a:t>
            </a:r>
            <a:r>
              <a:rPr lang="en-US" dirty="0"/>
              <a:t> apt install [package] octave, </a:t>
            </a:r>
            <a:r>
              <a:rPr lang="en-US" dirty="0" err="1"/>
              <a:t>mysql</a:t>
            </a:r>
            <a:r>
              <a:rPr lang="en-US" dirty="0"/>
              <a:t>, git, python-pip…</a:t>
            </a:r>
          </a:p>
          <a:p>
            <a:r>
              <a:rPr lang="en-US" dirty="0"/>
              <a:t>pip3 install ‘Some Application’</a:t>
            </a:r>
          </a:p>
          <a:p>
            <a:r>
              <a:rPr lang="en-US" dirty="0"/>
              <a:t>git clone git://[package site] git.osmocom.org/</a:t>
            </a:r>
            <a:r>
              <a:rPr lang="en-US" dirty="0" err="1"/>
              <a:t>rtl</a:t>
            </a:r>
            <a:r>
              <a:rPr lang="en-US" dirty="0"/>
              <a:t>-</a:t>
            </a:r>
            <a:r>
              <a:rPr lang="en-US" dirty="0" err="1"/>
              <a:t>sdr</a:t>
            </a:r>
            <a:r>
              <a:rPr lang="en-US" dirty="0"/>
              <a:t>-git</a:t>
            </a:r>
          </a:p>
          <a:p>
            <a:r>
              <a:rPr lang="en-US" dirty="0"/>
              <a:t>Download “</a:t>
            </a:r>
            <a:r>
              <a:rPr lang="en-US" dirty="0" err="1"/>
              <a:t>tgz</a:t>
            </a:r>
            <a:r>
              <a:rPr lang="en-US" dirty="0"/>
              <a:t>” file.  tar –</a:t>
            </a:r>
            <a:r>
              <a:rPr lang="en-US" dirty="0" err="1"/>
              <a:t>xzf</a:t>
            </a:r>
            <a:r>
              <a:rPr lang="en-US" dirty="0"/>
              <a:t> package.tgz</a:t>
            </a:r>
          </a:p>
          <a:p>
            <a:endParaRPr lang="en-US" dirty="0"/>
          </a:p>
          <a:p>
            <a:endParaRPr lang="en-US" dirty="0"/>
          </a:p>
          <a:p>
            <a:endParaRPr lang="en-US" dirty="0"/>
          </a:p>
        </p:txBody>
      </p:sp>
      <p:pic>
        <p:nvPicPr>
          <p:cNvPr id="4" name="Picture 3">
            <a:extLst>
              <a:ext uri="{FF2B5EF4-FFF2-40B4-BE49-F238E27FC236}">
                <a16:creationId xmlns:a16="http://schemas.microsoft.com/office/drawing/2014/main" id="{089B312D-C7E8-4391-AD52-C23404E4BDB4}"/>
              </a:ext>
            </a:extLst>
          </p:cNvPr>
          <p:cNvPicPr>
            <a:picLocks noChangeAspect="1"/>
          </p:cNvPicPr>
          <p:nvPr/>
        </p:nvPicPr>
        <p:blipFill>
          <a:blip r:embed="rId2"/>
          <a:stretch>
            <a:fillRect/>
          </a:stretch>
        </p:blipFill>
        <p:spPr>
          <a:xfrm>
            <a:off x="1981200" y="3810000"/>
            <a:ext cx="6134100" cy="2895600"/>
          </a:xfrm>
          <a:prstGeom prst="rect">
            <a:avLst/>
          </a:prstGeom>
        </p:spPr>
      </p:pic>
    </p:spTree>
    <p:extLst>
      <p:ext uri="{BB962C8B-B14F-4D97-AF65-F5344CB8AC3E}">
        <p14:creationId xmlns:p14="http://schemas.microsoft.com/office/powerpoint/2010/main" val="34162297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533400"/>
            <a:ext cx="8534400" cy="990600"/>
          </a:xfrm>
        </p:spPr>
        <p:txBody>
          <a:bodyPr>
            <a:normAutofit fontScale="90000"/>
          </a:bodyPr>
          <a:lstStyle/>
          <a:p>
            <a:r>
              <a:rPr lang="en-US" dirty="0"/>
              <a:t>*Connect to internet and download package</a:t>
            </a:r>
          </a:p>
        </p:txBody>
      </p:sp>
      <p:sp>
        <p:nvSpPr>
          <p:cNvPr id="4" name="TextBox 3"/>
          <p:cNvSpPr txBox="1"/>
          <p:nvPr/>
        </p:nvSpPr>
        <p:spPr>
          <a:xfrm>
            <a:off x="2590800" y="2819401"/>
            <a:ext cx="5867400" cy="646331"/>
          </a:xfrm>
          <a:prstGeom prst="rect">
            <a:avLst/>
          </a:prstGeom>
          <a:noFill/>
        </p:spPr>
        <p:txBody>
          <a:bodyPr wrap="square" rtlCol="0">
            <a:spAutoFit/>
          </a:bodyPr>
          <a:lstStyle/>
          <a:p>
            <a:r>
              <a:rPr lang="en-US" dirty="0"/>
              <a:t>Open a web page to </a:t>
            </a:r>
            <a:r>
              <a:rPr lang="en-US" dirty="0">
                <a:hlinkClick r:id="rId2"/>
              </a:rPr>
              <a:t>www.google.com</a:t>
            </a:r>
            <a:endParaRPr lang="en-US" dirty="0"/>
          </a:p>
          <a:p>
            <a:r>
              <a:rPr lang="en-US" dirty="0"/>
              <a:t>Open a terminal and “apt-cache search spice”</a:t>
            </a:r>
          </a:p>
        </p:txBody>
      </p:sp>
      <p:sp>
        <p:nvSpPr>
          <p:cNvPr id="5" name="TextBox 4"/>
          <p:cNvSpPr txBox="1"/>
          <p:nvPr/>
        </p:nvSpPr>
        <p:spPr>
          <a:xfrm>
            <a:off x="2590800" y="5791200"/>
            <a:ext cx="4953000" cy="1077218"/>
          </a:xfrm>
          <a:prstGeom prst="rect">
            <a:avLst/>
          </a:prstGeom>
          <a:noFill/>
        </p:spPr>
        <p:txBody>
          <a:bodyPr wrap="square" rtlCol="0">
            <a:spAutoFit/>
          </a:bodyPr>
          <a:lstStyle/>
          <a:p>
            <a:r>
              <a:rPr lang="en-US" sz="2800" b="1" dirty="0" err="1"/>
              <a:t>sudo</a:t>
            </a:r>
            <a:r>
              <a:rPr lang="en-US" sz="2800" b="1" dirty="0"/>
              <a:t> apt install oregano  </a:t>
            </a:r>
          </a:p>
          <a:p>
            <a:r>
              <a:rPr lang="en-US" dirty="0"/>
              <a:t>           </a:t>
            </a:r>
          </a:p>
          <a:p>
            <a:r>
              <a:rPr lang="en-US" dirty="0"/>
              <a:t>&lt;- install oregano spice simulation program -&gt;</a:t>
            </a:r>
          </a:p>
        </p:txBody>
      </p:sp>
      <p:pic>
        <p:nvPicPr>
          <p:cNvPr id="8" name="Picture 7">
            <a:extLst>
              <a:ext uri="{FF2B5EF4-FFF2-40B4-BE49-F238E27FC236}">
                <a16:creationId xmlns:a16="http://schemas.microsoft.com/office/drawing/2014/main" id="{099BFFAF-6F4B-4168-AC4C-BD0A64266A5F}"/>
              </a:ext>
            </a:extLst>
          </p:cNvPr>
          <p:cNvPicPr>
            <a:picLocks noChangeAspect="1"/>
          </p:cNvPicPr>
          <p:nvPr/>
        </p:nvPicPr>
        <p:blipFill>
          <a:blip r:embed="rId3"/>
          <a:stretch>
            <a:fillRect/>
          </a:stretch>
        </p:blipFill>
        <p:spPr>
          <a:xfrm>
            <a:off x="2209800" y="1400085"/>
            <a:ext cx="2857500" cy="1009650"/>
          </a:xfrm>
          <a:prstGeom prst="rect">
            <a:avLst/>
          </a:prstGeom>
        </p:spPr>
      </p:pic>
      <p:sp>
        <p:nvSpPr>
          <p:cNvPr id="9" name="TextBox 8">
            <a:extLst>
              <a:ext uri="{FF2B5EF4-FFF2-40B4-BE49-F238E27FC236}">
                <a16:creationId xmlns:a16="http://schemas.microsoft.com/office/drawing/2014/main" id="{090CCDB6-79DC-4DC3-9654-14C067E7E4F1}"/>
              </a:ext>
            </a:extLst>
          </p:cNvPr>
          <p:cNvSpPr txBox="1"/>
          <p:nvPr/>
        </p:nvSpPr>
        <p:spPr>
          <a:xfrm>
            <a:off x="5334000" y="1524001"/>
            <a:ext cx="2857500" cy="646331"/>
          </a:xfrm>
          <a:prstGeom prst="rect">
            <a:avLst/>
          </a:prstGeom>
          <a:noFill/>
        </p:spPr>
        <p:txBody>
          <a:bodyPr wrap="square" rtlCol="0">
            <a:spAutoFit/>
          </a:bodyPr>
          <a:lstStyle/>
          <a:p>
            <a:r>
              <a:rPr lang="en-US" dirty="0"/>
              <a:t>Verify Connection to Wireless</a:t>
            </a:r>
          </a:p>
        </p:txBody>
      </p:sp>
      <p:pic>
        <p:nvPicPr>
          <p:cNvPr id="10" name="Picture 9">
            <a:extLst>
              <a:ext uri="{FF2B5EF4-FFF2-40B4-BE49-F238E27FC236}">
                <a16:creationId xmlns:a16="http://schemas.microsoft.com/office/drawing/2014/main" id="{38A14255-8798-4380-8616-110E2C492039}"/>
              </a:ext>
            </a:extLst>
          </p:cNvPr>
          <p:cNvPicPr>
            <a:picLocks noChangeAspect="1"/>
          </p:cNvPicPr>
          <p:nvPr/>
        </p:nvPicPr>
        <p:blipFill>
          <a:blip r:embed="rId4"/>
          <a:stretch>
            <a:fillRect/>
          </a:stretch>
        </p:blipFill>
        <p:spPr>
          <a:xfrm>
            <a:off x="2590800" y="4233268"/>
            <a:ext cx="6019800" cy="1609725"/>
          </a:xfrm>
          <a:prstGeom prst="rect">
            <a:avLst/>
          </a:prstGeom>
        </p:spPr>
      </p:pic>
      <p:pic>
        <p:nvPicPr>
          <p:cNvPr id="11" name="Picture 10">
            <a:extLst>
              <a:ext uri="{FF2B5EF4-FFF2-40B4-BE49-F238E27FC236}">
                <a16:creationId xmlns:a16="http://schemas.microsoft.com/office/drawing/2014/main" id="{CA483981-CC31-4193-9B8F-CF4CBB00AF90}"/>
              </a:ext>
            </a:extLst>
          </p:cNvPr>
          <p:cNvPicPr>
            <a:picLocks noChangeAspect="1"/>
          </p:cNvPicPr>
          <p:nvPr/>
        </p:nvPicPr>
        <p:blipFill>
          <a:blip r:embed="rId5"/>
          <a:stretch>
            <a:fillRect/>
          </a:stretch>
        </p:blipFill>
        <p:spPr>
          <a:xfrm>
            <a:off x="2590801" y="3587949"/>
            <a:ext cx="5324475" cy="590550"/>
          </a:xfrm>
          <a:prstGeom prst="rect">
            <a:avLst/>
          </a:prstGeom>
        </p:spPr>
      </p:pic>
    </p:spTree>
    <p:extLst>
      <p:ext uri="{BB962C8B-B14F-4D97-AF65-F5344CB8AC3E}">
        <p14:creationId xmlns:p14="http://schemas.microsoft.com/office/powerpoint/2010/main" val="2547649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83142-87C5-44BF-BF29-78C2C93B1C75}"/>
              </a:ext>
            </a:extLst>
          </p:cNvPr>
          <p:cNvSpPr>
            <a:spLocks noGrp="1"/>
          </p:cNvSpPr>
          <p:nvPr>
            <p:ph type="title"/>
          </p:nvPr>
        </p:nvSpPr>
        <p:spPr/>
        <p:txBody>
          <a:bodyPr>
            <a:normAutofit fontScale="90000"/>
          </a:bodyPr>
          <a:lstStyle/>
          <a:p>
            <a:r>
              <a:rPr lang="en-US" dirty="0"/>
              <a:t>Alterative GUI method </a:t>
            </a:r>
            <a:br>
              <a:rPr lang="en-US" dirty="0"/>
            </a:br>
            <a:r>
              <a:rPr lang="en-US" dirty="0"/>
              <a:t> Preferences -&gt; Add/Remove Software</a:t>
            </a:r>
          </a:p>
        </p:txBody>
      </p:sp>
      <p:pic>
        <p:nvPicPr>
          <p:cNvPr id="9" name="Content Placeholder 8" descr="Graphical user interface, text, application&#10;&#10;Description automatically generated">
            <a:extLst>
              <a:ext uri="{FF2B5EF4-FFF2-40B4-BE49-F238E27FC236}">
                <a16:creationId xmlns:a16="http://schemas.microsoft.com/office/drawing/2014/main" id="{85DDF154-2E98-44ED-B3E4-FBB72CBF387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32000" y="1600200"/>
            <a:ext cx="8128000" cy="4876800"/>
          </a:xfrm>
        </p:spPr>
      </p:pic>
      <p:pic>
        <p:nvPicPr>
          <p:cNvPr id="11" name="Picture 10" descr="Graphical user interface, application&#10;&#10;Description automatically generated">
            <a:extLst>
              <a:ext uri="{FF2B5EF4-FFF2-40B4-BE49-F238E27FC236}">
                <a16:creationId xmlns:a16="http://schemas.microsoft.com/office/drawing/2014/main" id="{BEE038E4-F79C-4E01-B0BD-38D2ED1C7E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3800" y="3429000"/>
            <a:ext cx="2952750" cy="1744807"/>
          </a:xfrm>
          <a:prstGeom prst="rect">
            <a:avLst/>
          </a:prstGeom>
        </p:spPr>
      </p:pic>
      <p:sp>
        <p:nvSpPr>
          <p:cNvPr id="3" name="TextBox 2">
            <a:extLst>
              <a:ext uri="{FF2B5EF4-FFF2-40B4-BE49-F238E27FC236}">
                <a16:creationId xmlns:a16="http://schemas.microsoft.com/office/drawing/2014/main" id="{1924F189-C801-4808-94BD-C28183499017}"/>
              </a:ext>
            </a:extLst>
          </p:cNvPr>
          <p:cNvSpPr txBox="1"/>
          <p:nvPr/>
        </p:nvSpPr>
        <p:spPr>
          <a:xfrm>
            <a:off x="8305800" y="4183806"/>
            <a:ext cx="2057400" cy="369332"/>
          </a:xfrm>
          <a:prstGeom prst="rect">
            <a:avLst/>
          </a:prstGeom>
          <a:noFill/>
        </p:spPr>
        <p:txBody>
          <a:bodyPr wrap="square" rtlCol="0">
            <a:spAutoFit/>
          </a:bodyPr>
          <a:lstStyle/>
          <a:p>
            <a:r>
              <a:rPr lang="en-US" dirty="0">
                <a:solidFill>
                  <a:srgbClr val="0070C0"/>
                </a:solidFill>
              </a:rPr>
              <a:t>Channel1</a:t>
            </a:r>
          </a:p>
        </p:txBody>
      </p:sp>
    </p:spTree>
    <p:extLst>
      <p:ext uri="{BB962C8B-B14F-4D97-AF65-F5344CB8AC3E}">
        <p14:creationId xmlns:p14="http://schemas.microsoft.com/office/powerpoint/2010/main" val="16263471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F3EA1-932E-4654-A8B7-6B1AD2DCEE34}"/>
              </a:ext>
            </a:extLst>
          </p:cNvPr>
          <p:cNvSpPr>
            <a:spLocks noGrp="1"/>
          </p:cNvSpPr>
          <p:nvPr>
            <p:ph type="title"/>
          </p:nvPr>
        </p:nvSpPr>
        <p:spPr/>
        <p:txBody>
          <a:bodyPr/>
          <a:lstStyle/>
          <a:p>
            <a:r>
              <a:rPr lang="en-US" dirty="0"/>
              <a:t>*GitHub Collaboration Tools </a:t>
            </a:r>
          </a:p>
        </p:txBody>
      </p:sp>
      <p:pic>
        <p:nvPicPr>
          <p:cNvPr id="5" name="Content Placeholder 4">
            <a:extLst>
              <a:ext uri="{FF2B5EF4-FFF2-40B4-BE49-F238E27FC236}">
                <a16:creationId xmlns:a16="http://schemas.microsoft.com/office/drawing/2014/main" id="{82B0C3FE-B54C-4C47-8DDB-ABA90C9E5FF3}"/>
              </a:ext>
            </a:extLst>
          </p:cNvPr>
          <p:cNvPicPr>
            <a:picLocks noGrp="1" noChangeAspect="1"/>
          </p:cNvPicPr>
          <p:nvPr>
            <p:ph idx="1"/>
          </p:nvPr>
        </p:nvPicPr>
        <p:blipFill>
          <a:blip r:embed="rId2"/>
          <a:stretch>
            <a:fillRect/>
          </a:stretch>
        </p:blipFill>
        <p:spPr>
          <a:xfrm>
            <a:off x="1981200" y="1622862"/>
            <a:ext cx="4267200" cy="2467886"/>
          </a:xfrm>
        </p:spPr>
      </p:pic>
      <p:sp>
        <p:nvSpPr>
          <p:cNvPr id="6" name="TextBox 5">
            <a:extLst>
              <a:ext uri="{FF2B5EF4-FFF2-40B4-BE49-F238E27FC236}">
                <a16:creationId xmlns:a16="http://schemas.microsoft.com/office/drawing/2014/main" id="{234468B0-A542-4955-92BA-55679E9A7E29}"/>
              </a:ext>
            </a:extLst>
          </p:cNvPr>
          <p:cNvSpPr txBox="1"/>
          <p:nvPr/>
        </p:nvSpPr>
        <p:spPr>
          <a:xfrm>
            <a:off x="1905000" y="1233373"/>
            <a:ext cx="5638800" cy="369332"/>
          </a:xfrm>
          <a:prstGeom prst="rect">
            <a:avLst/>
          </a:prstGeom>
          <a:noFill/>
        </p:spPr>
        <p:txBody>
          <a:bodyPr wrap="square" rtlCol="0">
            <a:spAutoFit/>
          </a:bodyPr>
          <a:lstStyle/>
          <a:p>
            <a:r>
              <a:rPr lang="en-US" dirty="0">
                <a:hlinkClick r:id="rId3"/>
              </a:rPr>
              <a:t>https://github.com/Chuckduey/CSU_Pi_Class</a:t>
            </a:r>
            <a:r>
              <a:rPr lang="en-US" dirty="0"/>
              <a:t> </a:t>
            </a:r>
          </a:p>
        </p:txBody>
      </p:sp>
      <p:pic>
        <p:nvPicPr>
          <p:cNvPr id="8" name="Picture 7">
            <a:extLst>
              <a:ext uri="{FF2B5EF4-FFF2-40B4-BE49-F238E27FC236}">
                <a16:creationId xmlns:a16="http://schemas.microsoft.com/office/drawing/2014/main" id="{E40FA111-8F50-438F-B411-4B0667D3EA13}"/>
              </a:ext>
            </a:extLst>
          </p:cNvPr>
          <p:cNvPicPr>
            <a:picLocks noChangeAspect="1"/>
          </p:cNvPicPr>
          <p:nvPr/>
        </p:nvPicPr>
        <p:blipFill>
          <a:blip r:embed="rId4"/>
          <a:stretch>
            <a:fillRect/>
          </a:stretch>
        </p:blipFill>
        <p:spPr>
          <a:xfrm>
            <a:off x="1905001" y="4090749"/>
            <a:ext cx="6048375" cy="1038225"/>
          </a:xfrm>
          <a:prstGeom prst="rect">
            <a:avLst/>
          </a:prstGeom>
        </p:spPr>
      </p:pic>
      <p:cxnSp>
        <p:nvCxnSpPr>
          <p:cNvPr id="10" name="Straight Arrow Connector 9">
            <a:extLst>
              <a:ext uri="{FF2B5EF4-FFF2-40B4-BE49-F238E27FC236}">
                <a16:creationId xmlns:a16="http://schemas.microsoft.com/office/drawing/2014/main" id="{EDB3B488-E5EB-4906-9E33-976AA823C7FB}"/>
              </a:ext>
            </a:extLst>
          </p:cNvPr>
          <p:cNvCxnSpPr>
            <a:cxnSpLocks/>
          </p:cNvCxnSpPr>
          <p:nvPr/>
        </p:nvCxnSpPr>
        <p:spPr>
          <a:xfrm flipH="1">
            <a:off x="6400802" y="3399520"/>
            <a:ext cx="1243011" cy="74697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BDD4DA2C-9563-42E8-9FEF-9FCD754EEBBE}"/>
              </a:ext>
            </a:extLst>
          </p:cNvPr>
          <p:cNvSpPr txBox="1"/>
          <p:nvPr/>
        </p:nvSpPr>
        <p:spPr>
          <a:xfrm>
            <a:off x="7467600" y="3073151"/>
            <a:ext cx="2971800" cy="369332"/>
          </a:xfrm>
          <a:prstGeom prst="rect">
            <a:avLst/>
          </a:prstGeom>
          <a:noFill/>
        </p:spPr>
        <p:txBody>
          <a:bodyPr wrap="square" rtlCol="0">
            <a:spAutoFit/>
          </a:bodyPr>
          <a:lstStyle/>
          <a:p>
            <a:r>
              <a:rPr lang="en-US" dirty="0"/>
              <a:t>git clone &lt;Center Click&gt;</a:t>
            </a:r>
          </a:p>
        </p:txBody>
      </p:sp>
      <p:cxnSp>
        <p:nvCxnSpPr>
          <p:cNvPr id="12" name="Straight Arrow Connector 11">
            <a:extLst>
              <a:ext uri="{FF2B5EF4-FFF2-40B4-BE49-F238E27FC236}">
                <a16:creationId xmlns:a16="http://schemas.microsoft.com/office/drawing/2014/main" id="{6E6A634A-F5C0-4ECD-A5FA-F313D9D4BC81}"/>
              </a:ext>
            </a:extLst>
          </p:cNvPr>
          <p:cNvCxnSpPr>
            <a:cxnSpLocks/>
          </p:cNvCxnSpPr>
          <p:nvPr/>
        </p:nvCxnSpPr>
        <p:spPr>
          <a:xfrm flipH="1">
            <a:off x="4900614" y="2763873"/>
            <a:ext cx="1652587" cy="7561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6ACB87A-F676-40E0-BF9E-743CDDD7305E}"/>
              </a:ext>
            </a:extLst>
          </p:cNvPr>
          <p:cNvSpPr txBox="1"/>
          <p:nvPr/>
        </p:nvSpPr>
        <p:spPr>
          <a:xfrm>
            <a:off x="6400801" y="2421743"/>
            <a:ext cx="2486025" cy="369332"/>
          </a:xfrm>
          <a:prstGeom prst="rect">
            <a:avLst/>
          </a:prstGeom>
          <a:noFill/>
        </p:spPr>
        <p:txBody>
          <a:bodyPr wrap="square" rtlCol="0">
            <a:spAutoFit/>
          </a:bodyPr>
          <a:lstStyle/>
          <a:p>
            <a:r>
              <a:rPr lang="en-US" dirty="0"/>
              <a:t>Left Mouse Click</a:t>
            </a:r>
          </a:p>
        </p:txBody>
      </p:sp>
      <p:pic>
        <p:nvPicPr>
          <p:cNvPr id="17" name="Picture 16">
            <a:extLst>
              <a:ext uri="{FF2B5EF4-FFF2-40B4-BE49-F238E27FC236}">
                <a16:creationId xmlns:a16="http://schemas.microsoft.com/office/drawing/2014/main" id="{800FB8B6-DA42-478A-B794-8034CF92F336}"/>
              </a:ext>
            </a:extLst>
          </p:cNvPr>
          <p:cNvPicPr>
            <a:picLocks noChangeAspect="1"/>
          </p:cNvPicPr>
          <p:nvPr/>
        </p:nvPicPr>
        <p:blipFill>
          <a:blip r:embed="rId5"/>
          <a:stretch>
            <a:fillRect/>
          </a:stretch>
        </p:blipFill>
        <p:spPr>
          <a:xfrm>
            <a:off x="1867638" y="5177047"/>
            <a:ext cx="4152163" cy="1665228"/>
          </a:xfrm>
          <a:prstGeom prst="rect">
            <a:avLst/>
          </a:prstGeom>
        </p:spPr>
      </p:pic>
      <p:cxnSp>
        <p:nvCxnSpPr>
          <p:cNvPr id="18" name="Straight Arrow Connector 17">
            <a:extLst>
              <a:ext uri="{FF2B5EF4-FFF2-40B4-BE49-F238E27FC236}">
                <a16:creationId xmlns:a16="http://schemas.microsoft.com/office/drawing/2014/main" id="{64752FD6-15E4-4FF3-A10D-9F336A82A274}"/>
              </a:ext>
            </a:extLst>
          </p:cNvPr>
          <p:cNvCxnSpPr>
            <a:cxnSpLocks/>
          </p:cNvCxnSpPr>
          <p:nvPr/>
        </p:nvCxnSpPr>
        <p:spPr>
          <a:xfrm flipH="1">
            <a:off x="6096002" y="5279118"/>
            <a:ext cx="1295399" cy="1491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49917DC-B560-4F60-B59D-ABBEBFF00DC2}"/>
              </a:ext>
            </a:extLst>
          </p:cNvPr>
          <p:cNvSpPr txBox="1"/>
          <p:nvPr/>
        </p:nvSpPr>
        <p:spPr>
          <a:xfrm>
            <a:off x="7391400" y="5074295"/>
            <a:ext cx="2971800" cy="923330"/>
          </a:xfrm>
          <a:prstGeom prst="rect">
            <a:avLst/>
          </a:prstGeom>
          <a:noFill/>
        </p:spPr>
        <p:txBody>
          <a:bodyPr wrap="square" rtlCol="0">
            <a:spAutoFit/>
          </a:bodyPr>
          <a:lstStyle/>
          <a:p>
            <a:r>
              <a:rPr lang="en-US" dirty="0"/>
              <a:t>git pull</a:t>
            </a:r>
          </a:p>
          <a:p>
            <a:r>
              <a:rPr lang="en-US" dirty="0"/>
              <a:t>This will get the latest release of the files.</a:t>
            </a:r>
          </a:p>
        </p:txBody>
      </p:sp>
    </p:spTree>
    <p:extLst>
      <p:ext uri="{BB962C8B-B14F-4D97-AF65-F5344CB8AC3E}">
        <p14:creationId xmlns:p14="http://schemas.microsoft.com/office/powerpoint/2010/main" val="20506393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F04BA-EE67-4B8C-AA3A-9E9772E3F3A1}"/>
              </a:ext>
            </a:extLst>
          </p:cNvPr>
          <p:cNvSpPr>
            <a:spLocks noGrp="1"/>
          </p:cNvSpPr>
          <p:nvPr>
            <p:ph type="title"/>
          </p:nvPr>
        </p:nvSpPr>
        <p:spPr/>
        <p:txBody>
          <a:bodyPr/>
          <a:lstStyle/>
          <a:p>
            <a:r>
              <a:rPr lang="en-US" dirty="0"/>
              <a:t>GitHub – Great Collaboration Tool</a:t>
            </a:r>
          </a:p>
        </p:txBody>
      </p:sp>
      <p:sp>
        <p:nvSpPr>
          <p:cNvPr id="3" name="Content Placeholder 2">
            <a:extLst>
              <a:ext uri="{FF2B5EF4-FFF2-40B4-BE49-F238E27FC236}">
                <a16:creationId xmlns:a16="http://schemas.microsoft.com/office/drawing/2014/main" id="{C974215B-AD74-44FD-A61E-EF7F70E4BBA2}"/>
              </a:ext>
            </a:extLst>
          </p:cNvPr>
          <p:cNvSpPr>
            <a:spLocks noGrp="1"/>
          </p:cNvSpPr>
          <p:nvPr>
            <p:ph idx="1"/>
          </p:nvPr>
        </p:nvSpPr>
        <p:spPr/>
        <p:txBody>
          <a:bodyPr/>
          <a:lstStyle/>
          <a:p>
            <a:r>
              <a:rPr lang="en-US" dirty="0"/>
              <a:t>For opensource projects it is Free.</a:t>
            </a:r>
          </a:p>
          <a:p>
            <a:r>
              <a:rPr lang="en-US" dirty="0"/>
              <a:t>Size limit is 500MB, and no file bigger than 100MB.</a:t>
            </a:r>
          </a:p>
          <a:p>
            <a:r>
              <a:rPr lang="en-US" dirty="0"/>
              <a:t>You can start a repository and control who can change it.</a:t>
            </a:r>
          </a:p>
          <a:p>
            <a:r>
              <a:rPr lang="en-US" dirty="0"/>
              <a:t>Changes can be made and tracked.</a:t>
            </a:r>
          </a:p>
          <a:p>
            <a:r>
              <a:rPr lang="en-US" dirty="0"/>
              <a:t>Branches of code and Tags can be generated.</a:t>
            </a:r>
          </a:p>
          <a:p>
            <a:r>
              <a:rPr lang="en-US" dirty="0"/>
              <a:t>Private Repos and Closed Repos can be made but require a monthly fee.</a:t>
            </a:r>
          </a:p>
          <a:p>
            <a:r>
              <a:rPr lang="en-US" dirty="0"/>
              <a:t>It is a great way to have an opensource project with collaboration. </a:t>
            </a:r>
          </a:p>
          <a:p>
            <a:r>
              <a:rPr lang="en-US" dirty="0"/>
              <a:t>A good basic class on GitHub:</a:t>
            </a:r>
          </a:p>
          <a:p>
            <a:pPr marL="0" indent="0">
              <a:buNone/>
            </a:pPr>
            <a:r>
              <a:rPr lang="en-US" dirty="0"/>
              <a:t> </a:t>
            </a:r>
            <a:r>
              <a:rPr lang="en-US" dirty="0">
                <a:hlinkClick r:id="rId2"/>
              </a:rPr>
              <a:t>https://www.coursera.org/learn/introduction-git-github</a:t>
            </a:r>
            <a:r>
              <a:rPr lang="en-US" dirty="0"/>
              <a:t>   </a:t>
            </a:r>
          </a:p>
        </p:txBody>
      </p:sp>
    </p:spTree>
    <p:extLst>
      <p:ext uri="{BB962C8B-B14F-4D97-AF65-F5344CB8AC3E}">
        <p14:creationId xmlns:p14="http://schemas.microsoft.com/office/powerpoint/2010/main" val="3306659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2BD59-10B4-4C41-821A-115CDFA47569}"/>
              </a:ext>
            </a:extLst>
          </p:cNvPr>
          <p:cNvSpPr>
            <a:spLocks noGrp="1"/>
          </p:cNvSpPr>
          <p:nvPr>
            <p:ph type="title"/>
          </p:nvPr>
        </p:nvSpPr>
        <p:spPr/>
        <p:txBody>
          <a:bodyPr>
            <a:normAutofit/>
          </a:bodyPr>
          <a:lstStyle/>
          <a:p>
            <a:pPr algn="ctr"/>
            <a:r>
              <a:rPr lang="en-US" dirty="0"/>
              <a:t>Arduino</a:t>
            </a:r>
          </a:p>
        </p:txBody>
      </p:sp>
      <p:sp>
        <p:nvSpPr>
          <p:cNvPr id="3" name="Content Placeholder 2">
            <a:extLst>
              <a:ext uri="{FF2B5EF4-FFF2-40B4-BE49-F238E27FC236}">
                <a16:creationId xmlns:a16="http://schemas.microsoft.com/office/drawing/2014/main" id="{96CB7573-D49B-453C-A069-DCA022BAD34A}"/>
              </a:ext>
            </a:extLst>
          </p:cNvPr>
          <p:cNvSpPr>
            <a:spLocks noGrp="1"/>
          </p:cNvSpPr>
          <p:nvPr>
            <p:ph sz="half" idx="1"/>
          </p:nvPr>
        </p:nvSpPr>
        <p:spPr/>
        <p:txBody>
          <a:bodyPr>
            <a:normAutofit lnSpcReduction="10000"/>
          </a:bodyPr>
          <a:lstStyle/>
          <a:p>
            <a:pPr marL="0" indent="0" algn="ctr">
              <a:buNone/>
            </a:pPr>
            <a:r>
              <a:rPr lang="en-US" dirty="0"/>
              <a:t>Advantages</a:t>
            </a:r>
          </a:p>
          <a:p>
            <a:r>
              <a:rPr lang="en-US" sz="2400" dirty="0"/>
              <a:t>Many different I/O’s built-in including ADC.</a:t>
            </a:r>
          </a:p>
          <a:p>
            <a:endParaRPr lang="en-US" sz="2400" dirty="0"/>
          </a:p>
          <a:p>
            <a:r>
              <a:rPr lang="en-US" sz="2400" dirty="0"/>
              <a:t>Very nice IDE. (Integrated Development Environment)</a:t>
            </a:r>
          </a:p>
          <a:p>
            <a:endParaRPr lang="en-US" sz="2400" dirty="0"/>
          </a:p>
          <a:p>
            <a:r>
              <a:rPr lang="en-US" sz="2400" dirty="0"/>
              <a:t>Huge opensource community for both hardware and software.</a:t>
            </a:r>
          </a:p>
          <a:p>
            <a:endParaRPr lang="en-US" sz="2400" dirty="0"/>
          </a:p>
          <a:p>
            <a:r>
              <a:rPr lang="en-US" sz="2400" dirty="0"/>
              <a:t>Many premade shields and hardware addons. </a:t>
            </a:r>
          </a:p>
        </p:txBody>
      </p:sp>
      <p:sp>
        <p:nvSpPr>
          <p:cNvPr id="4" name="Content Placeholder 3">
            <a:extLst>
              <a:ext uri="{FF2B5EF4-FFF2-40B4-BE49-F238E27FC236}">
                <a16:creationId xmlns:a16="http://schemas.microsoft.com/office/drawing/2014/main" id="{892112CE-6534-4DD0-A804-C79BC466E03F}"/>
              </a:ext>
            </a:extLst>
          </p:cNvPr>
          <p:cNvSpPr>
            <a:spLocks noGrp="1"/>
          </p:cNvSpPr>
          <p:nvPr>
            <p:ph sz="half" idx="2"/>
          </p:nvPr>
        </p:nvSpPr>
        <p:spPr/>
        <p:txBody>
          <a:bodyPr>
            <a:normAutofit lnSpcReduction="10000"/>
          </a:bodyPr>
          <a:lstStyle/>
          <a:p>
            <a:pPr marL="0" indent="0" algn="ctr">
              <a:buNone/>
            </a:pPr>
            <a:r>
              <a:rPr lang="en-US" dirty="0"/>
              <a:t>Disadvantages</a:t>
            </a:r>
          </a:p>
          <a:p>
            <a:r>
              <a:rPr lang="en-US" sz="2400" dirty="0"/>
              <a:t>ADC lower resolution and slow. Difficult to do audio speeds.</a:t>
            </a:r>
          </a:p>
          <a:p>
            <a:endParaRPr lang="en-US" sz="2400" dirty="0"/>
          </a:p>
          <a:p>
            <a:r>
              <a:rPr lang="en-US" sz="2400" dirty="0"/>
              <a:t>Need to get a Wi-Fi/BT version in advance, or add on for IOT</a:t>
            </a:r>
          </a:p>
          <a:p>
            <a:endParaRPr lang="en-US" sz="2400" dirty="0"/>
          </a:p>
          <a:p>
            <a:r>
              <a:rPr lang="en-US" sz="2400" dirty="0"/>
              <a:t>Not easy to get a high-resolution dynamic display.</a:t>
            </a:r>
          </a:p>
        </p:txBody>
      </p:sp>
      <p:pic>
        <p:nvPicPr>
          <p:cNvPr id="5" name="Picture 4">
            <a:extLst>
              <a:ext uri="{FF2B5EF4-FFF2-40B4-BE49-F238E27FC236}">
                <a16:creationId xmlns:a16="http://schemas.microsoft.com/office/drawing/2014/main" id="{AEAF04C9-E545-4D3F-B630-53BB315A4E9A}"/>
              </a:ext>
            </a:extLst>
          </p:cNvPr>
          <p:cNvPicPr>
            <a:picLocks noChangeAspect="1"/>
          </p:cNvPicPr>
          <p:nvPr/>
        </p:nvPicPr>
        <p:blipFill>
          <a:blip r:embed="rId2"/>
          <a:stretch>
            <a:fillRect/>
          </a:stretch>
        </p:blipFill>
        <p:spPr>
          <a:xfrm>
            <a:off x="8286392" y="0"/>
            <a:ext cx="2381609" cy="1673352"/>
          </a:xfrm>
          <a:prstGeom prst="rect">
            <a:avLst/>
          </a:prstGeom>
        </p:spPr>
      </p:pic>
      <p:pic>
        <p:nvPicPr>
          <p:cNvPr id="6" name="Picture 5">
            <a:extLst>
              <a:ext uri="{FF2B5EF4-FFF2-40B4-BE49-F238E27FC236}">
                <a16:creationId xmlns:a16="http://schemas.microsoft.com/office/drawing/2014/main" id="{DF00F46C-7889-4260-9D20-3B2599F31A28}"/>
              </a:ext>
            </a:extLst>
          </p:cNvPr>
          <p:cNvPicPr>
            <a:picLocks noChangeAspect="1"/>
          </p:cNvPicPr>
          <p:nvPr/>
        </p:nvPicPr>
        <p:blipFill>
          <a:blip r:embed="rId3"/>
          <a:stretch>
            <a:fillRect/>
          </a:stretch>
        </p:blipFill>
        <p:spPr>
          <a:xfrm>
            <a:off x="1530458" y="1"/>
            <a:ext cx="3117742" cy="1664677"/>
          </a:xfrm>
          <a:prstGeom prst="rect">
            <a:avLst/>
          </a:prstGeom>
        </p:spPr>
      </p:pic>
    </p:spTree>
    <p:extLst>
      <p:ext uri="{BB962C8B-B14F-4D97-AF65-F5344CB8AC3E}">
        <p14:creationId xmlns:p14="http://schemas.microsoft.com/office/powerpoint/2010/main" val="4158027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A811E-32F1-40BD-ABCD-AA9969C62CAE}"/>
              </a:ext>
            </a:extLst>
          </p:cNvPr>
          <p:cNvSpPr>
            <a:spLocks noGrp="1"/>
          </p:cNvSpPr>
          <p:nvPr>
            <p:ph type="title"/>
          </p:nvPr>
        </p:nvSpPr>
        <p:spPr/>
        <p:txBody>
          <a:bodyPr/>
          <a:lstStyle/>
          <a:p>
            <a:r>
              <a:rPr lang="en-US" dirty="0"/>
              <a:t>Example of GitHub Desktop</a:t>
            </a:r>
          </a:p>
        </p:txBody>
      </p:sp>
      <p:pic>
        <p:nvPicPr>
          <p:cNvPr id="5" name="Content Placeholder 4">
            <a:extLst>
              <a:ext uri="{FF2B5EF4-FFF2-40B4-BE49-F238E27FC236}">
                <a16:creationId xmlns:a16="http://schemas.microsoft.com/office/drawing/2014/main" id="{F9404C33-E4DF-4544-AA1B-172DAFEB4E81}"/>
              </a:ext>
            </a:extLst>
          </p:cNvPr>
          <p:cNvPicPr>
            <a:picLocks noGrp="1" noChangeAspect="1"/>
          </p:cNvPicPr>
          <p:nvPr>
            <p:ph idx="1"/>
          </p:nvPr>
        </p:nvPicPr>
        <p:blipFill>
          <a:blip r:embed="rId2"/>
          <a:stretch>
            <a:fillRect/>
          </a:stretch>
        </p:blipFill>
        <p:spPr>
          <a:xfrm>
            <a:off x="2271631" y="1600200"/>
            <a:ext cx="7648739" cy="4876800"/>
          </a:xfrm>
        </p:spPr>
      </p:pic>
    </p:spTree>
    <p:extLst>
      <p:ext uri="{BB962C8B-B14F-4D97-AF65-F5344CB8AC3E}">
        <p14:creationId xmlns:p14="http://schemas.microsoft.com/office/powerpoint/2010/main" val="1148243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4D278-4380-4B9D-ACB5-20051872DC29}"/>
              </a:ext>
            </a:extLst>
          </p:cNvPr>
          <p:cNvSpPr>
            <a:spLocks noGrp="1"/>
          </p:cNvSpPr>
          <p:nvPr>
            <p:ph type="title"/>
          </p:nvPr>
        </p:nvSpPr>
        <p:spPr>
          <a:xfrm>
            <a:off x="1524000" y="533400"/>
            <a:ext cx="9144000" cy="990600"/>
          </a:xfrm>
        </p:spPr>
        <p:txBody>
          <a:bodyPr>
            <a:normAutofit fontScale="90000"/>
          </a:bodyPr>
          <a:lstStyle/>
          <a:p>
            <a:pPr algn="ctr"/>
            <a:r>
              <a:rPr lang="en-US" dirty="0"/>
              <a:t>*</a:t>
            </a:r>
            <a:r>
              <a:rPr lang="en-US" dirty="0" err="1"/>
              <a:t>Geany</a:t>
            </a:r>
            <a:r>
              <a:rPr lang="en-US" dirty="0"/>
              <a:t> – A Good Generic Programming IDE </a:t>
            </a:r>
          </a:p>
        </p:txBody>
      </p:sp>
      <p:pic>
        <p:nvPicPr>
          <p:cNvPr id="4" name="Content Placeholder 3">
            <a:extLst>
              <a:ext uri="{FF2B5EF4-FFF2-40B4-BE49-F238E27FC236}">
                <a16:creationId xmlns:a16="http://schemas.microsoft.com/office/drawing/2014/main" id="{D8DA3A51-0299-4190-B045-56B37ABA14B7}"/>
              </a:ext>
            </a:extLst>
          </p:cNvPr>
          <p:cNvPicPr>
            <a:picLocks noGrp="1" noChangeAspect="1"/>
          </p:cNvPicPr>
          <p:nvPr>
            <p:ph idx="1"/>
          </p:nvPr>
        </p:nvPicPr>
        <p:blipFill>
          <a:blip r:embed="rId2"/>
          <a:stretch>
            <a:fillRect/>
          </a:stretch>
        </p:blipFill>
        <p:spPr>
          <a:xfrm>
            <a:off x="3876675" y="1933575"/>
            <a:ext cx="4438650" cy="4210050"/>
          </a:xfrm>
          <a:prstGeom prst="rect">
            <a:avLst/>
          </a:prstGeom>
        </p:spPr>
      </p:pic>
      <p:sp>
        <p:nvSpPr>
          <p:cNvPr id="5" name="Arrow: Right 4">
            <a:extLst>
              <a:ext uri="{FF2B5EF4-FFF2-40B4-BE49-F238E27FC236}">
                <a16:creationId xmlns:a16="http://schemas.microsoft.com/office/drawing/2014/main" id="{288E4058-6101-4347-818D-5033FA3593CA}"/>
              </a:ext>
            </a:extLst>
          </p:cNvPr>
          <p:cNvSpPr/>
          <p:nvPr/>
        </p:nvSpPr>
        <p:spPr>
          <a:xfrm flipH="1">
            <a:off x="8077200" y="3048001"/>
            <a:ext cx="685800" cy="45719"/>
          </a:xfrm>
          <a:prstGeom prst="rightArrow">
            <a:avLst/>
          </a:prstGeom>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86050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F9A92-4C27-4774-BA12-3B300BF1551F}"/>
              </a:ext>
            </a:extLst>
          </p:cNvPr>
          <p:cNvSpPr>
            <a:spLocks noGrp="1"/>
          </p:cNvSpPr>
          <p:nvPr>
            <p:ph type="title"/>
          </p:nvPr>
        </p:nvSpPr>
        <p:spPr/>
        <p:txBody>
          <a:bodyPr/>
          <a:lstStyle/>
          <a:p>
            <a:pPr algn="ctr"/>
            <a:r>
              <a:rPr lang="en-US" dirty="0"/>
              <a:t>*Hello World! </a:t>
            </a:r>
            <a:r>
              <a:rPr lang="en-US" dirty="0" err="1"/>
              <a:t>Geany</a:t>
            </a:r>
            <a:r>
              <a:rPr lang="en-US" dirty="0"/>
              <a:t>  Python</a:t>
            </a:r>
          </a:p>
        </p:txBody>
      </p:sp>
      <p:pic>
        <p:nvPicPr>
          <p:cNvPr id="4" name="Content Placeholder 3">
            <a:extLst>
              <a:ext uri="{FF2B5EF4-FFF2-40B4-BE49-F238E27FC236}">
                <a16:creationId xmlns:a16="http://schemas.microsoft.com/office/drawing/2014/main" id="{FE478E3A-AEA7-4A46-93DA-7DFB3495D501}"/>
              </a:ext>
            </a:extLst>
          </p:cNvPr>
          <p:cNvPicPr>
            <a:picLocks noGrp="1" noChangeAspect="1"/>
          </p:cNvPicPr>
          <p:nvPr>
            <p:ph idx="1"/>
          </p:nvPr>
        </p:nvPicPr>
        <p:blipFill>
          <a:blip r:embed="rId2"/>
          <a:stretch>
            <a:fillRect/>
          </a:stretch>
        </p:blipFill>
        <p:spPr>
          <a:xfrm>
            <a:off x="2514601" y="1905000"/>
            <a:ext cx="6970417" cy="4876800"/>
          </a:xfrm>
          <a:prstGeom prst="rect">
            <a:avLst/>
          </a:prstGeom>
        </p:spPr>
      </p:pic>
      <p:cxnSp>
        <p:nvCxnSpPr>
          <p:cNvPr id="6" name="Straight Arrow Connector 5">
            <a:extLst>
              <a:ext uri="{FF2B5EF4-FFF2-40B4-BE49-F238E27FC236}">
                <a16:creationId xmlns:a16="http://schemas.microsoft.com/office/drawing/2014/main" id="{AB3CD06F-142E-4F72-B106-6C47A30CC7B9}"/>
              </a:ext>
            </a:extLst>
          </p:cNvPr>
          <p:cNvCxnSpPr>
            <a:cxnSpLocks/>
          </p:cNvCxnSpPr>
          <p:nvPr/>
        </p:nvCxnSpPr>
        <p:spPr>
          <a:xfrm flipH="1">
            <a:off x="7315200" y="1752600"/>
            <a:ext cx="1066800" cy="6858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2B47C10-A1E2-40EE-9B03-08A09EC311E0}"/>
              </a:ext>
            </a:extLst>
          </p:cNvPr>
          <p:cNvSpPr txBox="1"/>
          <p:nvPr/>
        </p:nvSpPr>
        <p:spPr>
          <a:xfrm>
            <a:off x="3124200" y="1371600"/>
            <a:ext cx="6019800" cy="381000"/>
          </a:xfrm>
          <a:prstGeom prst="rect">
            <a:avLst/>
          </a:prstGeom>
          <a:noFill/>
        </p:spPr>
        <p:txBody>
          <a:bodyPr wrap="square" rtlCol="0">
            <a:spAutoFit/>
          </a:bodyPr>
          <a:lstStyle/>
          <a:p>
            <a:pPr algn="r"/>
            <a:r>
              <a:rPr lang="en-US" dirty="0"/>
              <a:t>Change the code, save and run it.</a:t>
            </a:r>
          </a:p>
        </p:txBody>
      </p:sp>
    </p:spTree>
    <p:extLst>
      <p:ext uri="{BB962C8B-B14F-4D97-AF65-F5344CB8AC3E}">
        <p14:creationId xmlns:p14="http://schemas.microsoft.com/office/powerpoint/2010/main" val="17647203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2779571A-7C87-4679-95F1-F7F385EF7B74}"/>
              </a:ext>
            </a:extLst>
          </p:cNvPr>
          <p:cNvPicPr>
            <a:picLocks noGrp="1" noChangeAspect="1"/>
          </p:cNvPicPr>
          <p:nvPr>
            <p:ph idx="1"/>
          </p:nvPr>
        </p:nvPicPr>
        <p:blipFill>
          <a:blip r:embed="rId2"/>
          <a:stretch>
            <a:fillRect/>
          </a:stretch>
        </p:blipFill>
        <p:spPr>
          <a:xfrm>
            <a:off x="2514601" y="1905000"/>
            <a:ext cx="6958563" cy="4876800"/>
          </a:xfrm>
          <a:prstGeom prst="rect">
            <a:avLst/>
          </a:prstGeom>
        </p:spPr>
      </p:pic>
      <p:sp>
        <p:nvSpPr>
          <p:cNvPr id="2" name="Title 1">
            <a:extLst>
              <a:ext uri="{FF2B5EF4-FFF2-40B4-BE49-F238E27FC236}">
                <a16:creationId xmlns:a16="http://schemas.microsoft.com/office/drawing/2014/main" id="{12EF9A92-4C27-4774-BA12-3B300BF1551F}"/>
              </a:ext>
            </a:extLst>
          </p:cNvPr>
          <p:cNvSpPr>
            <a:spLocks noGrp="1"/>
          </p:cNvSpPr>
          <p:nvPr>
            <p:ph type="title"/>
          </p:nvPr>
        </p:nvSpPr>
        <p:spPr/>
        <p:txBody>
          <a:bodyPr/>
          <a:lstStyle/>
          <a:p>
            <a:pPr algn="ctr"/>
            <a:r>
              <a:rPr lang="en-US" dirty="0"/>
              <a:t>*Hello World! </a:t>
            </a:r>
            <a:r>
              <a:rPr lang="en-US" dirty="0" err="1"/>
              <a:t>Geany</a:t>
            </a:r>
            <a:r>
              <a:rPr lang="en-US" dirty="0"/>
              <a:t> C</a:t>
            </a:r>
          </a:p>
        </p:txBody>
      </p:sp>
      <p:cxnSp>
        <p:nvCxnSpPr>
          <p:cNvPr id="6" name="Straight Arrow Connector 5">
            <a:extLst>
              <a:ext uri="{FF2B5EF4-FFF2-40B4-BE49-F238E27FC236}">
                <a16:creationId xmlns:a16="http://schemas.microsoft.com/office/drawing/2014/main" id="{AB3CD06F-142E-4F72-B106-6C47A30CC7B9}"/>
              </a:ext>
            </a:extLst>
          </p:cNvPr>
          <p:cNvCxnSpPr>
            <a:cxnSpLocks/>
            <a:stCxn id="8" idx="2"/>
          </p:cNvCxnSpPr>
          <p:nvPr/>
        </p:nvCxnSpPr>
        <p:spPr>
          <a:xfrm flipH="1">
            <a:off x="6591302" y="1786997"/>
            <a:ext cx="412424" cy="6386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2B47C10-A1E2-40EE-9B03-08A09EC311E0}"/>
              </a:ext>
            </a:extLst>
          </p:cNvPr>
          <p:cNvSpPr txBox="1"/>
          <p:nvPr/>
        </p:nvSpPr>
        <p:spPr>
          <a:xfrm>
            <a:off x="6591895" y="1405997"/>
            <a:ext cx="823661" cy="381000"/>
          </a:xfrm>
          <a:prstGeom prst="rect">
            <a:avLst/>
          </a:prstGeom>
          <a:noFill/>
        </p:spPr>
        <p:txBody>
          <a:bodyPr wrap="square" rtlCol="0">
            <a:spAutoFit/>
          </a:bodyPr>
          <a:lstStyle/>
          <a:p>
            <a:pPr algn="r"/>
            <a:r>
              <a:rPr lang="en-US" dirty="0"/>
              <a:t>Build</a:t>
            </a:r>
          </a:p>
        </p:txBody>
      </p:sp>
      <p:sp>
        <p:nvSpPr>
          <p:cNvPr id="9" name="TextBox 8">
            <a:extLst>
              <a:ext uri="{FF2B5EF4-FFF2-40B4-BE49-F238E27FC236}">
                <a16:creationId xmlns:a16="http://schemas.microsoft.com/office/drawing/2014/main" id="{B2F41812-21CA-4600-BF70-DF925AED0C33}"/>
              </a:ext>
            </a:extLst>
          </p:cNvPr>
          <p:cNvSpPr txBox="1"/>
          <p:nvPr/>
        </p:nvSpPr>
        <p:spPr>
          <a:xfrm>
            <a:off x="4365131" y="1383268"/>
            <a:ext cx="2071136" cy="369332"/>
          </a:xfrm>
          <a:prstGeom prst="rect">
            <a:avLst/>
          </a:prstGeom>
          <a:noFill/>
        </p:spPr>
        <p:txBody>
          <a:bodyPr wrap="square" rtlCol="0">
            <a:spAutoFit/>
          </a:bodyPr>
          <a:lstStyle/>
          <a:p>
            <a:pPr algn="r"/>
            <a:r>
              <a:rPr lang="en-US" dirty="0"/>
              <a:t>Compile the code</a:t>
            </a:r>
          </a:p>
        </p:txBody>
      </p:sp>
      <p:cxnSp>
        <p:nvCxnSpPr>
          <p:cNvPr id="11" name="Straight Arrow Connector 10">
            <a:extLst>
              <a:ext uri="{FF2B5EF4-FFF2-40B4-BE49-F238E27FC236}">
                <a16:creationId xmlns:a16="http://schemas.microsoft.com/office/drawing/2014/main" id="{73BD52C8-EC07-4E3D-A206-7A192E2AE4F5}"/>
              </a:ext>
            </a:extLst>
          </p:cNvPr>
          <p:cNvCxnSpPr>
            <a:cxnSpLocks/>
          </p:cNvCxnSpPr>
          <p:nvPr/>
        </p:nvCxnSpPr>
        <p:spPr>
          <a:xfrm flipH="1">
            <a:off x="7315200" y="1752600"/>
            <a:ext cx="1066800" cy="6858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B8BEE365-034E-49C7-AB13-612851924C7C}"/>
              </a:ext>
            </a:extLst>
          </p:cNvPr>
          <p:cNvCxnSpPr>
            <a:cxnSpLocks/>
          </p:cNvCxnSpPr>
          <p:nvPr/>
        </p:nvCxnSpPr>
        <p:spPr>
          <a:xfrm>
            <a:off x="5400700" y="1752600"/>
            <a:ext cx="923901" cy="6858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A1798A9-A09C-4D44-B978-7971D1180808}"/>
              </a:ext>
            </a:extLst>
          </p:cNvPr>
          <p:cNvSpPr txBox="1"/>
          <p:nvPr/>
        </p:nvSpPr>
        <p:spPr>
          <a:xfrm>
            <a:off x="7696200" y="1371600"/>
            <a:ext cx="1447800" cy="381000"/>
          </a:xfrm>
          <a:prstGeom prst="rect">
            <a:avLst/>
          </a:prstGeom>
          <a:noFill/>
        </p:spPr>
        <p:txBody>
          <a:bodyPr wrap="square" rtlCol="0">
            <a:spAutoFit/>
          </a:bodyPr>
          <a:lstStyle/>
          <a:p>
            <a:pPr algn="r"/>
            <a:r>
              <a:rPr lang="en-US" dirty="0"/>
              <a:t>Then Run it</a:t>
            </a:r>
          </a:p>
        </p:txBody>
      </p:sp>
    </p:spTree>
    <p:extLst>
      <p:ext uri="{BB962C8B-B14F-4D97-AF65-F5344CB8AC3E}">
        <p14:creationId xmlns:p14="http://schemas.microsoft.com/office/powerpoint/2010/main" val="30988567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C0E337FA-CFF9-4702-B774-3D6D2180B8D8}"/>
              </a:ext>
            </a:extLst>
          </p:cNvPr>
          <p:cNvPicPr>
            <a:picLocks noGrp="1" noChangeAspect="1"/>
          </p:cNvPicPr>
          <p:nvPr>
            <p:ph idx="1"/>
          </p:nvPr>
        </p:nvPicPr>
        <p:blipFill>
          <a:blip r:embed="rId2"/>
          <a:stretch>
            <a:fillRect/>
          </a:stretch>
        </p:blipFill>
        <p:spPr>
          <a:xfrm>
            <a:off x="1371600" y="1762494"/>
            <a:ext cx="8629650" cy="4543425"/>
          </a:xfrm>
        </p:spPr>
      </p:pic>
      <p:sp>
        <p:nvSpPr>
          <p:cNvPr id="2" name="Title 1">
            <a:extLst>
              <a:ext uri="{FF2B5EF4-FFF2-40B4-BE49-F238E27FC236}">
                <a16:creationId xmlns:a16="http://schemas.microsoft.com/office/drawing/2014/main" id="{12EF9A92-4C27-4774-BA12-3B300BF1551F}"/>
              </a:ext>
            </a:extLst>
          </p:cNvPr>
          <p:cNvSpPr>
            <a:spLocks noGrp="1"/>
          </p:cNvSpPr>
          <p:nvPr>
            <p:ph type="title"/>
          </p:nvPr>
        </p:nvSpPr>
        <p:spPr/>
        <p:txBody>
          <a:bodyPr/>
          <a:lstStyle/>
          <a:p>
            <a:pPr algn="ctr"/>
            <a:r>
              <a:rPr lang="en-US" dirty="0"/>
              <a:t>*Hello World! </a:t>
            </a:r>
            <a:r>
              <a:rPr lang="en-US" dirty="0" err="1"/>
              <a:t>Geany</a:t>
            </a:r>
            <a:r>
              <a:rPr lang="en-US" dirty="0"/>
              <a:t>  HTML</a:t>
            </a:r>
          </a:p>
        </p:txBody>
      </p:sp>
      <p:cxnSp>
        <p:nvCxnSpPr>
          <p:cNvPr id="6" name="Straight Arrow Connector 5">
            <a:extLst>
              <a:ext uri="{FF2B5EF4-FFF2-40B4-BE49-F238E27FC236}">
                <a16:creationId xmlns:a16="http://schemas.microsoft.com/office/drawing/2014/main" id="{AB3CD06F-142E-4F72-B106-6C47A30CC7B9}"/>
              </a:ext>
            </a:extLst>
          </p:cNvPr>
          <p:cNvCxnSpPr>
            <a:cxnSpLocks/>
          </p:cNvCxnSpPr>
          <p:nvPr/>
        </p:nvCxnSpPr>
        <p:spPr>
          <a:xfrm flipH="1">
            <a:off x="7315200" y="1752600"/>
            <a:ext cx="1066800" cy="6858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2B47C10-A1E2-40EE-9B03-08A09EC311E0}"/>
              </a:ext>
            </a:extLst>
          </p:cNvPr>
          <p:cNvSpPr txBox="1"/>
          <p:nvPr/>
        </p:nvSpPr>
        <p:spPr>
          <a:xfrm>
            <a:off x="3124200" y="1371600"/>
            <a:ext cx="6019800" cy="381000"/>
          </a:xfrm>
          <a:prstGeom prst="rect">
            <a:avLst/>
          </a:prstGeom>
          <a:noFill/>
        </p:spPr>
        <p:txBody>
          <a:bodyPr wrap="square" rtlCol="0">
            <a:spAutoFit/>
          </a:bodyPr>
          <a:lstStyle/>
          <a:p>
            <a:pPr algn="r"/>
            <a:r>
              <a:rPr lang="en-US" dirty="0"/>
              <a:t>Change the code, save and run it.</a:t>
            </a:r>
          </a:p>
        </p:txBody>
      </p:sp>
      <p:pic>
        <p:nvPicPr>
          <p:cNvPr id="11" name="Picture 10">
            <a:extLst>
              <a:ext uri="{FF2B5EF4-FFF2-40B4-BE49-F238E27FC236}">
                <a16:creationId xmlns:a16="http://schemas.microsoft.com/office/drawing/2014/main" id="{D82A1062-F3B8-4BFC-BFFB-21534FCBBAFB}"/>
              </a:ext>
            </a:extLst>
          </p:cNvPr>
          <p:cNvPicPr>
            <a:picLocks noChangeAspect="1"/>
          </p:cNvPicPr>
          <p:nvPr/>
        </p:nvPicPr>
        <p:blipFill>
          <a:blip r:embed="rId3"/>
          <a:stretch>
            <a:fillRect/>
          </a:stretch>
        </p:blipFill>
        <p:spPr>
          <a:xfrm>
            <a:off x="8077200" y="2209800"/>
            <a:ext cx="4029075" cy="2714625"/>
          </a:xfrm>
          <a:prstGeom prst="rect">
            <a:avLst/>
          </a:prstGeom>
        </p:spPr>
      </p:pic>
    </p:spTree>
    <p:extLst>
      <p:ext uri="{BB962C8B-B14F-4D97-AF65-F5344CB8AC3E}">
        <p14:creationId xmlns:p14="http://schemas.microsoft.com/office/powerpoint/2010/main" val="11777037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pPr algn="ctr"/>
            <a:r>
              <a:rPr lang="en-US" dirty="0"/>
              <a:t>Raspberry Pi I/O</a:t>
            </a:r>
            <a:r>
              <a:rPr lang="en-US" baseline="30000" dirty="0"/>
              <a:t>*</a:t>
            </a:r>
            <a:endParaRPr lang="en-US" dirty="0"/>
          </a:p>
        </p:txBody>
      </p:sp>
      <p:sp>
        <p:nvSpPr>
          <p:cNvPr id="8" name="Content Placeholder 7"/>
          <p:cNvSpPr>
            <a:spLocks noGrp="1"/>
          </p:cNvSpPr>
          <p:nvPr>
            <p:ph idx="1"/>
          </p:nvPr>
        </p:nvSpPr>
        <p:spPr>
          <a:xfrm>
            <a:off x="1981200" y="1371600"/>
            <a:ext cx="8229600" cy="5105400"/>
          </a:xfrm>
        </p:spPr>
        <p:txBody>
          <a:bodyPr>
            <a:normAutofit lnSpcReduction="10000"/>
          </a:bodyPr>
          <a:lstStyle/>
          <a:p>
            <a:r>
              <a:rPr lang="en-US" dirty="0"/>
              <a:t>GPIO – General Purpose I/O</a:t>
            </a:r>
          </a:p>
          <a:p>
            <a:pPr lvl="1"/>
            <a:r>
              <a:rPr lang="en-US" dirty="0"/>
              <a:t>Good for LED and Relay Control</a:t>
            </a:r>
          </a:p>
          <a:p>
            <a:pPr lvl="1"/>
            <a:r>
              <a:rPr lang="en-US" dirty="0"/>
              <a:t>Input good to sense buttons and switches</a:t>
            </a:r>
          </a:p>
          <a:p>
            <a:r>
              <a:rPr lang="en-US" dirty="0"/>
              <a:t>UART/Serial – 2 Wire interface 3.3V</a:t>
            </a:r>
          </a:p>
          <a:p>
            <a:pPr lvl="1"/>
            <a:r>
              <a:rPr lang="en-US" dirty="0"/>
              <a:t>Good for GPS, RS-232 Monitor, and many others.</a:t>
            </a:r>
          </a:p>
          <a:p>
            <a:pPr lvl="1"/>
            <a:r>
              <a:rPr lang="en-US" dirty="0"/>
              <a:t>Baud rates up to 115200 bps</a:t>
            </a:r>
          </a:p>
          <a:p>
            <a:r>
              <a:rPr lang="en-US" sz="2200" dirty="0"/>
              <a:t>SPI Serial 4 Wire interface. (MOSI, MISO, SCLK, CE) 3.3V</a:t>
            </a:r>
          </a:p>
          <a:p>
            <a:pPr lvl="1"/>
            <a:r>
              <a:rPr lang="en-US" dirty="0"/>
              <a:t>2 Chip Selects built in. Easy connections to many serial sensors.</a:t>
            </a:r>
          </a:p>
          <a:p>
            <a:pPr lvl="1"/>
            <a:r>
              <a:rPr lang="en-US" dirty="0"/>
              <a:t>Speeds can be between 8KHz to 125MHz (1MHz default)</a:t>
            </a:r>
          </a:p>
          <a:p>
            <a:pPr lvl="1"/>
            <a:r>
              <a:rPr lang="en-US" dirty="0"/>
              <a:t>This can be used to run an LCD Screen</a:t>
            </a:r>
          </a:p>
          <a:p>
            <a:r>
              <a:rPr lang="en-US" dirty="0"/>
              <a:t>I</a:t>
            </a:r>
            <a:r>
              <a:rPr lang="en-US" baseline="30000" dirty="0"/>
              <a:t>2</a:t>
            </a:r>
            <a:r>
              <a:rPr lang="en-US" dirty="0"/>
              <a:t>C Serial 2 Wire Interface. (SDA, SDL) 3.3V</a:t>
            </a:r>
          </a:p>
          <a:p>
            <a:pPr lvl="1"/>
            <a:r>
              <a:rPr lang="en-US" dirty="0"/>
              <a:t>Multiple devices with 7-bit address. Up to 127 - 11 </a:t>
            </a:r>
          </a:p>
          <a:p>
            <a:pPr lvl="1"/>
            <a:r>
              <a:rPr lang="en-US" dirty="0"/>
              <a:t>Much slower 400Kbps For Raspberry Pi.  </a:t>
            </a:r>
          </a:p>
          <a:p>
            <a:pPr lvl="1"/>
            <a:r>
              <a:rPr lang="en-US" dirty="0"/>
              <a:t>Great for touch screen sensors.</a:t>
            </a:r>
          </a:p>
        </p:txBody>
      </p:sp>
    </p:spTree>
    <p:extLst>
      <p:ext uri="{BB962C8B-B14F-4D97-AF65-F5344CB8AC3E}">
        <p14:creationId xmlns:p14="http://schemas.microsoft.com/office/powerpoint/2010/main" val="395378129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2761"/>
            <a:ext cx="8229600" cy="990600"/>
          </a:xfrm>
        </p:spPr>
        <p:txBody>
          <a:bodyPr/>
          <a:lstStyle/>
          <a:p>
            <a:r>
              <a:rPr lang="en-US" dirty="0"/>
              <a:t>*GPIO Pin out</a:t>
            </a:r>
          </a:p>
        </p:txBody>
      </p:sp>
      <p:sp>
        <p:nvSpPr>
          <p:cNvPr id="5" name="TextBox 4"/>
          <p:cNvSpPr txBox="1"/>
          <p:nvPr/>
        </p:nvSpPr>
        <p:spPr>
          <a:xfrm>
            <a:off x="5732418" y="580951"/>
            <a:ext cx="4648200" cy="1200329"/>
          </a:xfrm>
          <a:prstGeom prst="rect">
            <a:avLst/>
          </a:prstGeom>
          <a:noFill/>
        </p:spPr>
        <p:txBody>
          <a:bodyPr wrap="square" rtlCol="0">
            <a:spAutoFit/>
          </a:bodyPr>
          <a:lstStyle/>
          <a:p>
            <a:r>
              <a:rPr lang="en-US" sz="2400" dirty="0">
                <a:solidFill>
                  <a:schemeClr val="tx2"/>
                </a:solidFill>
              </a:rPr>
              <a:t>Note: </a:t>
            </a:r>
            <a:r>
              <a:rPr lang="en-US" sz="2400" dirty="0"/>
              <a:t>GPIO pins are 3.3V Only</a:t>
            </a:r>
          </a:p>
          <a:p>
            <a:r>
              <a:rPr lang="en-US" sz="2400" dirty="0"/>
              <a:t>A 5V input will cause damage to the Raspberry Pi!!!</a:t>
            </a:r>
          </a:p>
        </p:txBody>
      </p:sp>
      <p:pic>
        <p:nvPicPr>
          <p:cNvPr id="6" name="Picture 5">
            <a:extLst>
              <a:ext uri="{FF2B5EF4-FFF2-40B4-BE49-F238E27FC236}">
                <a16:creationId xmlns:a16="http://schemas.microsoft.com/office/drawing/2014/main" id="{C99342F4-4DC8-4433-A0D8-900FD6F72B45}"/>
              </a:ext>
            </a:extLst>
          </p:cNvPr>
          <p:cNvPicPr>
            <a:picLocks noChangeAspect="1"/>
          </p:cNvPicPr>
          <p:nvPr/>
        </p:nvPicPr>
        <p:blipFill rotWithShape="1">
          <a:blip r:embed="rId2"/>
          <a:srcRect l="513"/>
          <a:stretch/>
        </p:blipFill>
        <p:spPr>
          <a:xfrm>
            <a:off x="5715001" y="2127681"/>
            <a:ext cx="4955993" cy="3323620"/>
          </a:xfrm>
          <a:prstGeom prst="rect">
            <a:avLst/>
          </a:prstGeom>
        </p:spPr>
      </p:pic>
      <p:pic>
        <p:nvPicPr>
          <p:cNvPr id="8" name="Picture 7">
            <a:extLst>
              <a:ext uri="{FF2B5EF4-FFF2-40B4-BE49-F238E27FC236}">
                <a16:creationId xmlns:a16="http://schemas.microsoft.com/office/drawing/2014/main" id="{BBBC8D44-399C-4952-827E-6D6282762765}"/>
              </a:ext>
            </a:extLst>
          </p:cNvPr>
          <p:cNvPicPr>
            <a:picLocks noChangeAspect="1"/>
          </p:cNvPicPr>
          <p:nvPr/>
        </p:nvPicPr>
        <p:blipFill>
          <a:blip r:embed="rId3"/>
          <a:stretch>
            <a:fillRect/>
          </a:stretch>
        </p:blipFill>
        <p:spPr>
          <a:xfrm>
            <a:off x="1828800" y="855791"/>
            <a:ext cx="2695000" cy="5867400"/>
          </a:xfrm>
          <a:prstGeom prst="rect">
            <a:avLst/>
          </a:prstGeom>
        </p:spPr>
      </p:pic>
      <p:sp>
        <p:nvSpPr>
          <p:cNvPr id="9" name="TextBox 8">
            <a:extLst>
              <a:ext uri="{FF2B5EF4-FFF2-40B4-BE49-F238E27FC236}">
                <a16:creationId xmlns:a16="http://schemas.microsoft.com/office/drawing/2014/main" id="{D5850F2E-F60B-4F09-8A2D-83AC5CD3B440}"/>
              </a:ext>
            </a:extLst>
          </p:cNvPr>
          <p:cNvSpPr txBox="1"/>
          <p:nvPr/>
        </p:nvSpPr>
        <p:spPr>
          <a:xfrm>
            <a:off x="5732418" y="5699897"/>
            <a:ext cx="5562600" cy="800219"/>
          </a:xfrm>
          <a:prstGeom prst="rect">
            <a:avLst/>
          </a:prstGeom>
          <a:noFill/>
        </p:spPr>
        <p:txBody>
          <a:bodyPr wrap="square" rtlCol="0">
            <a:spAutoFit/>
          </a:bodyPr>
          <a:lstStyle/>
          <a:p>
            <a:r>
              <a:rPr lang="en-US" dirty="0"/>
              <a:t>Note: for Raspberry 4B version 2.52 GPIO is needed</a:t>
            </a:r>
          </a:p>
          <a:p>
            <a:r>
              <a:rPr lang="da-DK" sz="1400" dirty="0"/>
              <a:t>wget </a:t>
            </a:r>
            <a:r>
              <a:rPr lang="da-DK" sz="1400" dirty="0">
                <a:hlinkClick r:id="rId4"/>
              </a:rPr>
              <a:t>https://project-downloads.drogon.net/wiringpi-latest.deb</a:t>
            </a:r>
            <a:endParaRPr lang="da-DK" sz="1400" dirty="0"/>
          </a:p>
          <a:p>
            <a:r>
              <a:rPr lang="en-US" sz="1400" dirty="0" err="1"/>
              <a:t>sudo</a:t>
            </a:r>
            <a:r>
              <a:rPr lang="en-US" sz="1400" dirty="0"/>
              <a:t> </a:t>
            </a:r>
            <a:r>
              <a:rPr lang="en-US" sz="1400" dirty="0" err="1"/>
              <a:t>dpkg</a:t>
            </a:r>
            <a:r>
              <a:rPr lang="en-US" sz="1400" dirty="0"/>
              <a:t> -</a:t>
            </a:r>
            <a:r>
              <a:rPr lang="en-US" sz="1400" dirty="0" err="1"/>
              <a:t>i</a:t>
            </a:r>
            <a:r>
              <a:rPr lang="en-US" sz="1400" dirty="0"/>
              <a:t> </a:t>
            </a:r>
            <a:r>
              <a:rPr lang="en-US" sz="1400" dirty="0" err="1"/>
              <a:t>wiringpi-latest.deb</a:t>
            </a:r>
            <a:endParaRPr lang="en-US" sz="1400" dirty="0"/>
          </a:p>
        </p:txBody>
      </p:sp>
    </p:spTree>
    <p:extLst>
      <p:ext uri="{BB962C8B-B14F-4D97-AF65-F5344CB8AC3E}">
        <p14:creationId xmlns:p14="http://schemas.microsoft.com/office/powerpoint/2010/main" val="306616893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4489F-17D1-4C68-BBE3-3C1B0D27662C}"/>
              </a:ext>
            </a:extLst>
          </p:cNvPr>
          <p:cNvSpPr>
            <a:spLocks noGrp="1"/>
          </p:cNvSpPr>
          <p:nvPr>
            <p:ph type="title"/>
          </p:nvPr>
        </p:nvSpPr>
        <p:spPr/>
        <p:txBody>
          <a:bodyPr>
            <a:normAutofit/>
          </a:bodyPr>
          <a:lstStyle/>
          <a:p>
            <a:r>
              <a:rPr lang="en-US" dirty="0"/>
              <a:t>*Standard Raspberry PI GPIO functions</a:t>
            </a:r>
          </a:p>
        </p:txBody>
      </p:sp>
      <p:sp>
        <p:nvSpPr>
          <p:cNvPr id="6" name="TextBox 5">
            <a:extLst>
              <a:ext uri="{FF2B5EF4-FFF2-40B4-BE49-F238E27FC236}">
                <a16:creationId xmlns:a16="http://schemas.microsoft.com/office/drawing/2014/main" id="{97E469E4-491A-4562-9394-CAE4F147DF89}"/>
              </a:ext>
            </a:extLst>
          </p:cNvPr>
          <p:cNvSpPr txBox="1"/>
          <p:nvPr/>
        </p:nvSpPr>
        <p:spPr>
          <a:xfrm>
            <a:off x="2005781" y="1307068"/>
            <a:ext cx="457200" cy="369332"/>
          </a:xfrm>
          <a:prstGeom prst="rect">
            <a:avLst/>
          </a:prstGeom>
          <a:noFill/>
        </p:spPr>
        <p:txBody>
          <a:bodyPr wrap="square" rtlCol="0">
            <a:spAutoFit/>
          </a:bodyPr>
          <a:lstStyle/>
          <a:p>
            <a:r>
              <a:rPr lang="en-US" dirty="0"/>
              <a:t>-g</a:t>
            </a:r>
          </a:p>
        </p:txBody>
      </p:sp>
      <p:sp>
        <p:nvSpPr>
          <p:cNvPr id="7" name="TextBox 6">
            <a:extLst>
              <a:ext uri="{FF2B5EF4-FFF2-40B4-BE49-F238E27FC236}">
                <a16:creationId xmlns:a16="http://schemas.microsoft.com/office/drawing/2014/main" id="{AC3D2AD5-A3C3-4775-ABDF-1EA860F105FC}"/>
              </a:ext>
            </a:extLst>
          </p:cNvPr>
          <p:cNvSpPr txBox="1"/>
          <p:nvPr/>
        </p:nvSpPr>
        <p:spPr>
          <a:xfrm>
            <a:off x="6149586" y="1307068"/>
            <a:ext cx="457200" cy="369332"/>
          </a:xfrm>
          <a:prstGeom prst="rect">
            <a:avLst/>
          </a:prstGeom>
          <a:noFill/>
        </p:spPr>
        <p:txBody>
          <a:bodyPr wrap="square" rtlCol="0">
            <a:spAutoFit/>
          </a:bodyPr>
          <a:lstStyle/>
          <a:p>
            <a:r>
              <a:rPr lang="en-US" dirty="0"/>
              <a:t>-g</a:t>
            </a:r>
          </a:p>
        </p:txBody>
      </p:sp>
      <p:pic>
        <p:nvPicPr>
          <p:cNvPr id="10" name="Content Placeholder 9">
            <a:extLst>
              <a:ext uri="{FF2B5EF4-FFF2-40B4-BE49-F238E27FC236}">
                <a16:creationId xmlns:a16="http://schemas.microsoft.com/office/drawing/2014/main" id="{19FA19B2-2C93-4B08-BE2F-818DD973CD50}"/>
              </a:ext>
            </a:extLst>
          </p:cNvPr>
          <p:cNvPicPr>
            <a:picLocks noGrp="1" noChangeAspect="1"/>
          </p:cNvPicPr>
          <p:nvPr>
            <p:ph idx="1"/>
          </p:nvPr>
        </p:nvPicPr>
        <p:blipFill rotWithShape="1">
          <a:blip r:embed="rId2"/>
          <a:srcRect l="513" t="3806"/>
          <a:stretch/>
        </p:blipFill>
        <p:spPr>
          <a:xfrm>
            <a:off x="1987592" y="1676400"/>
            <a:ext cx="4641809" cy="2994426"/>
          </a:xfrm>
          <a:prstGeom prst="rect">
            <a:avLst/>
          </a:prstGeom>
        </p:spPr>
      </p:pic>
      <p:pic>
        <p:nvPicPr>
          <p:cNvPr id="12" name="Picture 11">
            <a:extLst>
              <a:ext uri="{FF2B5EF4-FFF2-40B4-BE49-F238E27FC236}">
                <a16:creationId xmlns:a16="http://schemas.microsoft.com/office/drawing/2014/main" id="{4910CF62-A3D3-4B92-9A17-46E123A3A717}"/>
              </a:ext>
            </a:extLst>
          </p:cNvPr>
          <p:cNvPicPr>
            <a:picLocks noChangeAspect="1"/>
          </p:cNvPicPr>
          <p:nvPr/>
        </p:nvPicPr>
        <p:blipFill>
          <a:blip r:embed="rId3"/>
          <a:stretch>
            <a:fillRect/>
          </a:stretch>
        </p:blipFill>
        <p:spPr>
          <a:xfrm>
            <a:off x="2028396" y="4419601"/>
            <a:ext cx="4601005" cy="2350669"/>
          </a:xfrm>
          <a:prstGeom prst="rect">
            <a:avLst/>
          </a:prstGeom>
        </p:spPr>
      </p:pic>
      <p:sp>
        <p:nvSpPr>
          <p:cNvPr id="13" name="TextBox 12">
            <a:extLst>
              <a:ext uri="{FF2B5EF4-FFF2-40B4-BE49-F238E27FC236}">
                <a16:creationId xmlns:a16="http://schemas.microsoft.com/office/drawing/2014/main" id="{B79027D3-895D-48BA-BB22-9272634FB40E}"/>
              </a:ext>
            </a:extLst>
          </p:cNvPr>
          <p:cNvSpPr txBox="1"/>
          <p:nvPr/>
        </p:nvSpPr>
        <p:spPr>
          <a:xfrm>
            <a:off x="8458200" y="2667000"/>
            <a:ext cx="2736809" cy="2862322"/>
          </a:xfrm>
          <a:prstGeom prst="rect">
            <a:avLst/>
          </a:prstGeom>
          <a:noFill/>
        </p:spPr>
        <p:txBody>
          <a:bodyPr wrap="square" rtlCol="0">
            <a:spAutoFit/>
          </a:bodyPr>
          <a:lstStyle/>
          <a:p>
            <a:r>
              <a:rPr lang="en-US" dirty="0"/>
              <a:t>looper.sh &gt;&gt;&gt;</a:t>
            </a:r>
          </a:p>
          <a:p>
            <a:endParaRPr lang="en-US" dirty="0"/>
          </a:p>
          <a:p>
            <a:r>
              <a:rPr lang="en-US" dirty="0"/>
              <a:t>#!/bin/bash</a:t>
            </a:r>
          </a:p>
          <a:p>
            <a:r>
              <a:rPr lang="en-US" dirty="0" err="1"/>
              <a:t>gpio</a:t>
            </a:r>
            <a:r>
              <a:rPr lang="en-US" dirty="0"/>
              <a:t> mode 7 out  </a:t>
            </a:r>
          </a:p>
          <a:p>
            <a:r>
              <a:rPr lang="en-US" dirty="0"/>
              <a:t>while true; do  </a:t>
            </a:r>
          </a:p>
          <a:p>
            <a:r>
              <a:rPr lang="en-US" dirty="0"/>
              <a:t>    </a:t>
            </a:r>
            <a:r>
              <a:rPr lang="en-US" dirty="0" err="1"/>
              <a:t>gpio</a:t>
            </a:r>
            <a:r>
              <a:rPr lang="en-US" dirty="0"/>
              <a:t> write 7 1</a:t>
            </a:r>
          </a:p>
          <a:p>
            <a:r>
              <a:rPr lang="en-US" dirty="0"/>
              <a:t>    sleep 0.5</a:t>
            </a:r>
          </a:p>
          <a:p>
            <a:r>
              <a:rPr lang="en-US" dirty="0"/>
              <a:t>    </a:t>
            </a:r>
            <a:r>
              <a:rPr lang="en-US" dirty="0" err="1"/>
              <a:t>gpio</a:t>
            </a:r>
            <a:r>
              <a:rPr lang="en-US" dirty="0"/>
              <a:t> write  7 0</a:t>
            </a:r>
          </a:p>
          <a:p>
            <a:r>
              <a:rPr lang="en-US" dirty="0"/>
              <a:t>    sleep 0.5</a:t>
            </a:r>
          </a:p>
          <a:p>
            <a:r>
              <a:rPr lang="en-US" dirty="0"/>
              <a:t>done </a:t>
            </a:r>
          </a:p>
        </p:txBody>
      </p:sp>
      <p:sp>
        <p:nvSpPr>
          <p:cNvPr id="14" name="Rectangle 13">
            <a:extLst>
              <a:ext uri="{FF2B5EF4-FFF2-40B4-BE49-F238E27FC236}">
                <a16:creationId xmlns:a16="http://schemas.microsoft.com/office/drawing/2014/main" id="{3D69FAE5-145B-4F04-A845-6C7E431D25B3}"/>
              </a:ext>
            </a:extLst>
          </p:cNvPr>
          <p:cNvSpPr/>
          <p:nvPr/>
        </p:nvSpPr>
        <p:spPr>
          <a:xfrm>
            <a:off x="8534399" y="3276600"/>
            <a:ext cx="2209800" cy="22527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2733003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E7DAE-1BBA-4975-9910-0C0CF2758557}"/>
              </a:ext>
            </a:extLst>
          </p:cNvPr>
          <p:cNvSpPr>
            <a:spLocks noGrp="1"/>
          </p:cNvSpPr>
          <p:nvPr>
            <p:ph type="title"/>
          </p:nvPr>
        </p:nvSpPr>
        <p:spPr/>
        <p:txBody>
          <a:bodyPr/>
          <a:lstStyle/>
          <a:p>
            <a:r>
              <a:rPr lang="en-US" dirty="0"/>
              <a:t>Add on Hardware</a:t>
            </a:r>
          </a:p>
        </p:txBody>
      </p:sp>
      <p:sp>
        <p:nvSpPr>
          <p:cNvPr id="3" name="Content Placeholder 2">
            <a:extLst>
              <a:ext uri="{FF2B5EF4-FFF2-40B4-BE49-F238E27FC236}">
                <a16:creationId xmlns:a16="http://schemas.microsoft.com/office/drawing/2014/main" id="{24B96E68-7E57-493F-B0CD-76B8869CA9AC}"/>
              </a:ext>
            </a:extLst>
          </p:cNvPr>
          <p:cNvSpPr>
            <a:spLocks noGrp="1"/>
          </p:cNvSpPr>
          <p:nvPr>
            <p:ph idx="1"/>
          </p:nvPr>
        </p:nvSpPr>
        <p:spPr/>
        <p:txBody>
          <a:bodyPr>
            <a:normAutofit lnSpcReduction="10000"/>
          </a:bodyPr>
          <a:lstStyle/>
          <a:p>
            <a:r>
              <a:rPr lang="en-US" dirty="0"/>
              <a:t>USB:</a:t>
            </a:r>
          </a:p>
          <a:p>
            <a:pPr lvl="1"/>
            <a:r>
              <a:rPr lang="en-US" dirty="0"/>
              <a:t> SDR Radios – Can receive AM, FM, SSB, Aircraft and Satellites</a:t>
            </a:r>
          </a:p>
          <a:p>
            <a:pPr lvl="1"/>
            <a:r>
              <a:rPr lang="en-US" dirty="0"/>
              <a:t>GPS – add precise time and location.</a:t>
            </a:r>
          </a:p>
          <a:p>
            <a:pPr lvl="1"/>
            <a:r>
              <a:rPr lang="en-US" dirty="0"/>
              <a:t>Instrument control. – Control Lab meters, oscilloscope and more.</a:t>
            </a:r>
          </a:p>
          <a:p>
            <a:pPr lvl="1"/>
            <a:r>
              <a:rPr lang="en-US" dirty="0"/>
              <a:t>Connect to Arduinos or other embedded devices.</a:t>
            </a:r>
          </a:p>
          <a:p>
            <a:r>
              <a:rPr lang="en-US" dirty="0"/>
              <a:t>DSI Interface – Raspberry Pi unique interface.</a:t>
            </a:r>
          </a:p>
          <a:p>
            <a:pPr lvl="1"/>
            <a:r>
              <a:rPr lang="en-US" dirty="0"/>
              <a:t>Camera – right now up to an 8M pixel camera.  Full color or No IR.</a:t>
            </a:r>
          </a:p>
          <a:p>
            <a:pPr lvl="1"/>
            <a:r>
              <a:rPr lang="en-US" dirty="0"/>
              <a:t>Display – Very nice 7” touch screen is all that is supported now.</a:t>
            </a:r>
          </a:p>
          <a:p>
            <a:r>
              <a:rPr lang="en-US" dirty="0"/>
              <a:t>Hats – 40 pin interface to hardware.</a:t>
            </a:r>
          </a:p>
          <a:p>
            <a:pPr lvl="1"/>
            <a:r>
              <a:rPr lang="en-US" dirty="0"/>
              <a:t>Best way to get ADCs and DACs.</a:t>
            </a:r>
          </a:p>
          <a:p>
            <a:pPr lvl="1"/>
            <a:r>
              <a:rPr lang="en-US" dirty="0"/>
              <a:t>Many control boards for relays and LED signs</a:t>
            </a:r>
          </a:p>
          <a:p>
            <a:pPr lvl="1"/>
            <a:r>
              <a:rPr lang="en-US" dirty="0"/>
              <a:t>With ADC’s, DAC’s and GPIO expanders a brewery controller. </a:t>
            </a:r>
          </a:p>
          <a:p>
            <a:pPr lvl="1"/>
            <a:r>
              <a:rPr lang="en-US" dirty="0"/>
              <a:t>STEMMA / </a:t>
            </a:r>
            <a:r>
              <a:rPr lang="en-US" dirty="0" err="1"/>
              <a:t>Qwiic</a:t>
            </a:r>
            <a:r>
              <a:rPr lang="en-US" dirty="0"/>
              <a:t> Hat adapter for I2C prototyping</a:t>
            </a:r>
          </a:p>
        </p:txBody>
      </p:sp>
      <p:pic>
        <p:nvPicPr>
          <p:cNvPr id="4" name="Picture 3" descr="A close-up of a circuit board&#10;&#10;Description automatically generated with low confidence">
            <a:extLst>
              <a:ext uri="{FF2B5EF4-FFF2-40B4-BE49-F238E27FC236}">
                <a16:creationId xmlns:a16="http://schemas.microsoft.com/office/drawing/2014/main" id="{891B10FD-B9C0-42A4-9E15-BDE2D18EEE61}"/>
              </a:ext>
            </a:extLst>
          </p:cNvPr>
          <p:cNvPicPr>
            <a:picLocks noChangeAspect="1"/>
          </p:cNvPicPr>
          <p:nvPr/>
        </p:nvPicPr>
        <p:blipFill>
          <a:blip r:embed="rId2"/>
          <a:stretch>
            <a:fillRect/>
          </a:stretch>
        </p:blipFill>
        <p:spPr>
          <a:xfrm>
            <a:off x="9601200" y="4191000"/>
            <a:ext cx="2067680" cy="2514600"/>
          </a:xfrm>
          <a:prstGeom prst="rect">
            <a:avLst/>
          </a:prstGeom>
        </p:spPr>
      </p:pic>
      <p:pic>
        <p:nvPicPr>
          <p:cNvPr id="5" name="Picture 4" descr="A picture containing text, electronics&#10;&#10;Description automatically generated">
            <a:extLst>
              <a:ext uri="{FF2B5EF4-FFF2-40B4-BE49-F238E27FC236}">
                <a16:creationId xmlns:a16="http://schemas.microsoft.com/office/drawing/2014/main" id="{43864B59-43F5-4B9D-9297-342C4FE7017E}"/>
              </a:ext>
            </a:extLst>
          </p:cNvPr>
          <p:cNvPicPr>
            <a:picLocks noChangeAspect="1"/>
          </p:cNvPicPr>
          <p:nvPr/>
        </p:nvPicPr>
        <p:blipFill>
          <a:blip r:embed="rId3"/>
          <a:stretch>
            <a:fillRect/>
          </a:stretch>
        </p:blipFill>
        <p:spPr>
          <a:xfrm>
            <a:off x="10297934" y="1219200"/>
            <a:ext cx="1289632" cy="2743200"/>
          </a:xfrm>
          <a:prstGeom prst="rect">
            <a:avLst/>
          </a:prstGeom>
        </p:spPr>
      </p:pic>
    </p:spTree>
    <p:extLst>
      <p:ext uri="{BB962C8B-B14F-4D97-AF65-F5344CB8AC3E}">
        <p14:creationId xmlns:p14="http://schemas.microsoft.com/office/powerpoint/2010/main" val="14919036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Touch Screen with Camera and Case</a:t>
            </a:r>
          </a:p>
        </p:txBody>
      </p:sp>
      <p:sp>
        <p:nvSpPr>
          <p:cNvPr id="3" name="TextBox 2">
            <a:extLst>
              <a:ext uri="{FF2B5EF4-FFF2-40B4-BE49-F238E27FC236}">
                <a16:creationId xmlns:a16="http://schemas.microsoft.com/office/drawing/2014/main" id="{38DB9FFF-C248-415E-9B79-08A86302054B}"/>
              </a:ext>
            </a:extLst>
          </p:cNvPr>
          <p:cNvSpPr txBox="1"/>
          <p:nvPr/>
        </p:nvSpPr>
        <p:spPr>
          <a:xfrm>
            <a:off x="4495800" y="0"/>
            <a:ext cx="3124200" cy="381000"/>
          </a:xfrm>
          <a:prstGeom prst="rect">
            <a:avLst/>
          </a:prstGeom>
          <a:noFill/>
        </p:spPr>
        <p:txBody>
          <a:bodyPr wrap="square" rtlCol="0">
            <a:spAutoFit/>
          </a:bodyPr>
          <a:lstStyle/>
          <a:p>
            <a:pPr algn="ctr"/>
            <a:r>
              <a:rPr lang="en-US" dirty="0"/>
              <a:t>Addon Hardware</a:t>
            </a:r>
          </a:p>
        </p:txBody>
      </p:sp>
      <p:pic>
        <p:nvPicPr>
          <p:cNvPr id="6" name="Content Placeholder 5">
            <a:extLst>
              <a:ext uri="{FF2B5EF4-FFF2-40B4-BE49-F238E27FC236}">
                <a16:creationId xmlns:a16="http://schemas.microsoft.com/office/drawing/2014/main" id="{7AD7D8C1-3926-4801-8E83-A7AF30103EFA}"/>
              </a:ext>
            </a:extLst>
          </p:cNvPr>
          <p:cNvPicPr>
            <a:picLocks noGrp="1" noChangeAspect="1"/>
          </p:cNvPicPr>
          <p:nvPr>
            <p:ph idx="1"/>
          </p:nvPr>
        </p:nvPicPr>
        <p:blipFill>
          <a:blip r:embed="rId2"/>
          <a:stretch>
            <a:fillRect/>
          </a:stretch>
        </p:blipFill>
        <p:spPr>
          <a:xfrm>
            <a:off x="3018798" y="1371600"/>
            <a:ext cx="6154404" cy="4876800"/>
          </a:xfrm>
        </p:spPr>
      </p:pic>
      <p:sp>
        <p:nvSpPr>
          <p:cNvPr id="7" name="TextBox 6">
            <a:extLst>
              <a:ext uri="{FF2B5EF4-FFF2-40B4-BE49-F238E27FC236}">
                <a16:creationId xmlns:a16="http://schemas.microsoft.com/office/drawing/2014/main" id="{69D7DA54-3D48-4EBF-AD68-72EF633968EC}"/>
              </a:ext>
            </a:extLst>
          </p:cNvPr>
          <p:cNvSpPr txBox="1"/>
          <p:nvPr/>
        </p:nvSpPr>
        <p:spPr>
          <a:xfrm>
            <a:off x="3018798" y="6259707"/>
            <a:ext cx="6154404" cy="369332"/>
          </a:xfrm>
          <a:prstGeom prst="rect">
            <a:avLst/>
          </a:prstGeom>
          <a:noFill/>
        </p:spPr>
        <p:txBody>
          <a:bodyPr wrap="square" rtlCol="0">
            <a:spAutoFit/>
          </a:bodyPr>
          <a:lstStyle/>
          <a:p>
            <a:pPr algn="ctr"/>
            <a:r>
              <a:rPr lang="en-US" dirty="0">
                <a:hlinkClick r:id="rId3"/>
              </a:rPr>
              <a:t>https://www.adafruit.com/product/4377</a:t>
            </a:r>
            <a:r>
              <a:rPr lang="en-US" dirty="0"/>
              <a:t> </a:t>
            </a:r>
          </a:p>
        </p:txBody>
      </p:sp>
    </p:spTree>
    <p:extLst>
      <p:ext uri="{BB962C8B-B14F-4D97-AF65-F5344CB8AC3E}">
        <p14:creationId xmlns:p14="http://schemas.microsoft.com/office/powerpoint/2010/main" val="2783674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A50FD-3FD6-490C-9B9D-0A5A8EBE5BF4}"/>
              </a:ext>
            </a:extLst>
          </p:cNvPr>
          <p:cNvSpPr>
            <a:spLocks noGrp="1"/>
          </p:cNvSpPr>
          <p:nvPr>
            <p:ph type="title"/>
          </p:nvPr>
        </p:nvSpPr>
        <p:spPr/>
        <p:txBody>
          <a:bodyPr/>
          <a:lstStyle/>
          <a:p>
            <a:r>
              <a:rPr lang="en-US" dirty="0"/>
              <a:t>Teensy and Other Small Variants</a:t>
            </a:r>
          </a:p>
        </p:txBody>
      </p:sp>
      <p:sp>
        <p:nvSpPr>
          <p:cNvPr id="3" name="Content Placeholder 2">
            <a:extLst>
              <a:ext uri="{FF2B5EF4-FFF2-40B4-BE49-F238E27FC236}">
                <a16:creationId xmlns:a16="http://schemas.microsoft.com/office/drawing/2014/main" id="{0255FB82-0533-4588-A80C-D33C6017CBE9}"/>
              </a:ext>
            </a:extLst>
          </p:cNvPr>
          <p:cNvSpPr>
            <a:spLocks noGrp="1"/>
          </p:cNvSpPr>
          <p:nvPr>
            <p:ph sz="half" idx="1"/>
          </p:nvPr>
        </p:nvSpPr>
        <p:spPr/>
        <p:txBody>
          <a:bodyPr/>
          <a:lstStyle/>
          <a:p>
            <a:r>
              <a:rPr lang="en-US" dirty="0"/>
              <a:t>Arduino like IDE and programming.</a:t>
            </a:r>
          </a:p>
          <a:p>
            <a:r>
              <a:rPr lang="en-US" dirty="0"/>
              <a:t>Many with Analog I/O.</a:t>
            </a:r>
          </a:p>
          <a:p>
            <a:r>
              <a:rPr lang="en-US" dirty="0"/>
              <a:t>Very small and low power.</a:t>
            </a:r>
          </a:p>
          <a:p>
            <a:endParaRPr lang="en-US" dirty="0"/>
          </a:p>
        </p:txBody>
      </p:sp>
      <p:sp>
        <p:nvSpPr>
          <p:cNvPr id="4" name="Content Placeholder 3">
            <a:extLst>
              <a:ext uri="{FF2B5EF4-FFF2-40B4-BE49-F238E27FC236}">
                <a16:creationId xmlns:a16="http://schemas.microsoft.com/office/drawing/2014/main" id="{85165328-7799-4CF9-9326-5CCF1A9AC385}"/>
              </a:ext>
            </a:extLst>
          </p:cNvPr>
          <p:cNvSpPr>
            <a:spLocks noGrp="1"/>
          </p:cNvSpPr>
          <p:nvPr>
            <p:ph sz="half" idx="2"/>
          </p:nvPr>
        </p:nvSpPr>
        <p:spPr/>
        <p:txBody>
          <a:bodyPr/>
          <a:lstStyle/>
          <a:p>
            <a:r>
              <a:rPr lang="en-US" dirty="0"/>
              <a:t>More difficult to prototype with.</a:t>
            </a:r>
          </a:p>
          <a:p>
            <a:r>
              <a:rPr lang="en-US" dirty="0"/>
              <a:t>ADC lower resolution and slow. Difficult to do audio speeds.</a:t>
            </a:r>
          </a:p>
          <a:p>
            <a:r>
              <a:rPr lang="en-US" dirty="0"/>
              <a:t>Need to get a Wi-Fi/BT version in advance, or add on for IOT</a:t>
            </a:r>
          </a:p>
          <a:p>
            <a:endParaRPr lang="en-US" dirty="0"/>
          </a:p>
        </p:txBody>
      </p:sp>
      <p:pic>
        <p:nvPicPr>
          <p:cNvPr id="5" name="Picture 4">
            <a:extLst>
              <a:ext uri="{FF2B5EF4-FFF2-40B4-BE49-F238E27FC236}">
                <a16:creationId xmlns:a16="http://schemas.microsoft.com/office/drawing/2014/main" id="{87471EEC-1AD7-454F-84A3-BA25C4E864DD}"/>
              </a:ext>
            </a:extLst>
          </p:cNvPr>
          <p:cNvPicPr>
            <a:picLocks noChangeAspect="1"/>
          </p:cNvPicPr>
          <p:nvPr/>
        </p:nvPicPr>
        <p:blipFill>
          <a:blip r:embed="rId2"/>
          <a:stretch>
            <a:fillRect/>
          </a:stretch>
        </p:blipFill>
        <p:spPr>
          <a:xfrm>
            <a:off x="2015067" y="4190165"/>
            <a:ext cx="1873962" cy="1586693"/>
          </a:xfrm>
          <a:prstGeom prst="rect">
            <a:avLst/>
          </a:prstGeom>
        </p:spPr>
      </p:pic>
      <p:pic>
        <p:nvPicPr>
          <p:cNvPr id="6" name="Picture 5">
            <a:extLst>
              <a:ext uri="{FF2B5EF4-FFF2-40B4-BE49-F238E27FC236}">
                <a16:creationId xmlns:a16="http://schemas.microsoft.com/office/drawing/2014/main" id="{0D699BB0-8C23-41C0-BA0E-2E07A4E6D0FC}"/>
              </a:ext>
            </a:extLst>
          </p:cNvPr>
          <p:cNvPicPr>
            <a:picLocks noChangeAspect="1"/>
          </p:cNvPicPr>
          <p:nvPr/>
        </p:nvPicPr>
        <p:blipFill>
          <a:blip r:embed="rId3"/>
          <a:stretch>
            <a:fillRect/>
          </a:stretch>
        </p:blipFill>
        <p:spPr>
          <a:xfrm>
            <a:off x="9067800" y="5183134"/>
            <a:ext cx="1218830" cy="749741"/>
          </a:xfrm>
          <a:prstGeom prst="rect">
            <a:avLst/>
          </a:prstGeom>
        </p:spPr>
      </p:pic>
      <p:sp>
        <p:nvSpPr>
          <p:cNvPr id="7" name="TextBox 6">
            <a:extLst>
              <a:ext uri="{FF2B5EF4-FFF2-40B4-BE49-F238E27FC236}">
                <a16:creationId xmlns:a16="http://schemas.microsoft.com/office/drawing/2014/main" id="{AC600A54-A317-4902-8047-83401A411DF2}"/>
              </a:ext>
            </a:extLst>
          </p:cNvPr>
          <p:cNvSpPr txBox="1"/>
          <p:nvPr/>
        </p:nvSpPr>
        <p:spPr>
          <a:xfrm>
            <a:off x="8458201" y="6090692"/>
            <a:ext cx="2333625" cy="369332"/>
          </a:xfrm>
          <a:prstGeom prst="rect">
            <a:avLst/>
          </a:prstGeom>
          <a:noFill/>
        </p:spPr>
        <p:txBody>
          <a:bodyPr wrap="square" rtlCol="0">
            <a:spAutoFit/>
          </a:bodyPr>
          <a:lstStyle/>
          <a:p>
            <a:pPr algn="ctr"/>
            <a:r>
              <a:rPr lang="en-US" dirty="0"/>
              <a:t>SparkFun Artemis</a:t>
            </a:r>
          </a:p>
        </p:txBody>
      </p:sp>
      <p:sp>
        <p:nvSpPr>
          <p:cNvPr id="8" name="TextBox 7">
            <a:extLst>
              <a:ext uri="{FF2B5EF4-FFF2-40B4-BE49-F238E27FC236}">
                <a16:creationId xmlns:a16="http://schemas.microsoft.com/office/drawing/2014/main" id="{E0862631-F1DF-43E2-B355-A099383FAD20}"/>
              </a:ext>
            </a:extLst>
          </p:cNvPr>
          <p:cNvSpPr txBox="1"/>
          <p:nvPr/>
        </p:nvSpPr>
        <p:spPr>
          <a:xfrm>
            <a:off x="3911417" y="6051991"/>
            <a:ext cx="2333625" cy="646331"/>
          </a:xfrm>
          <a:prstGeom prst="rect">
            <a:avLst/>
          </a:prstGeom>
          <a:noFill/>
        </p:spPr>
        <p:txBody>
          <a:bodyPr wrap="square" rtlCol="0">
            <a:spAutoFit/>
          </a:bodyPr>
          <a:lstStyle/>
          <a:p>
            <a:pPr algn="ctr"/>
            <a:r>
              <a:rPr lang="en-US" dirty="0"/>
              <a:t>Adafruit</a:t>
            </a:r>
          </a:p>
          <a:p>
            <a:pPr algn="ctr"/>
            <a:r>
              <a:rPr lang="en-US" dirty="0"/>
              <a:t>Circuit Playground</a:t>
            </a:r>
          </a:p>
        </p:txBody>
      </p:sp>
      <p:pic>
        <p:nvPicPr>
          <p:cNvPr id="9" name="Picture 8">
            <a:extLst>
              <a:ext uri="{FF2B5EF4-FFF2-40B4-BE49-F238E27FC236}">
                <a16:creationId xmlns:a16="http://schemas.microsoft.com/office/drawing/2014/main" id="{CE6BC775-1E53-4229-9ACC-15CC5C1B8503}"/>
              </a:ext>
            </a:extLst>
          </p:cNvPr>
          <p:cNvPicPr>
            <a:picLocks noChangeAspect="1"/>
          </p:cNvPicPr>
          <p:nvPr/>
        </p:nvPicPr>
        <p:blipFill>
          <a:blip r:embed="rId4"/>
          <a:stretch>
            <a:fillRect/>
          </a:stretch>
        </p:blipFill>
        <p:spPr>
          <a:xfrm>
            <a:off x="4136658" y="4076371"/>
            <a:ext cx="1883142" cy="1700487"/>
          </a:xfrm>
          <a:prstGeom prst="rect">
            <a:avLst/>
          </a:prstGeom>
        </p:spPr>
      </p:pic>
      <p:sp>
        <p:nvSpPr>
          <p:cNvPr id="10" name="TextBox 9">
            <a:extLst>
              <a:ext uri="{FF2B5EF4-FFF2-40B4-BE49-F238E27FC236}">
                <a16:creationId xmlns:a16="http://schemas.microsoft.com/office/drawing/2014/main" id="{3BDDC5FA-A6A1-440C-8335-097B1B576E98}"/>
              </a:ext>
            </a:extLst>
          </p:cNvPr>
          <p:cNvSpPr txBox="1"/>
          <p:nvPr/>
        </p:nvSpPr>
        <p:spPr>
          <a:xfrm>
            <a:off x="1827743" y="6051990"/>
            <a:ext cx="2333625" cy="369332"/>
          </a:xfrm>
          <a:prstGeom prst="rect">
            <a:avLst/>
          </a:prstGeom>
          <a:noFill/>
        </p:spPr>
        <p:txBody>
          <a:bodyPr wrap="square" rtlCol="0">
            <a:spAutoFit/>
          </a:bodyPr>
          <a:lstStyle/>
          <a:p>
            <a:pPr algn="ctr"/>
            <a:r>
              <a:rPr lang="en-US" dirty="0"/>
              <a:t>Teensy 3.2</a:t>
            </a:r>
          </a:p>
        </p:txBody>
      </p:sp>
    </p:spTree>
    <p:extLst>
      <p:ext uri="{BB962C8B-B14F-4D97-AF65-F5344CB8AC3E}">
        <p14:creationId xmlns:p14="http://schemas.microsoft.com/office/powerpoint/2010/main" val="42772993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F367-722D-40FC-B0C8-EAA9FEEFBE81}"/>
              </a:ext>
            </a:extLst>
          </p:cNvPr>
          <p:cNvSpPr>
            <a:spLocks noGrp="1"/>
          </p:cNvSpPr>
          <p:nvPr>
            <p:ph type="title"/>
          </p:nvPr>
        </p:nvSpPr>
        <p:spPr/>
        <p:txBody>
          <a:bodyPr>
            <a:normAutofit fontScale="90000"/>
          </a:bodyPr>
          <a:lstStyle/>
          <a:p>
            <a:r>
              <a:rPr lang="en-US" dirty="0"/>
              <a:t>Addon Hardware</a:t>
            </a:r>
            <a:br>
              <a:rPr lang="en-US" dirty="0"/>
            </a:br>
            <a:r>
              <a:rPr lang="en-US" dirty="0"/>
              <a:t>Pi Camera – uses built in port.</a:t>
            </a:r>
          </a:p>
        </p:txBody>
      </p:sp>
      <p:pic>
        <p:nvPicPr>
          <p:cNvPr id="4" name="Content Placeholder 3">
            <a:extLst>
              <a:ext uri="{FF2B5EF4-FFF2-40B4-BE49-F238E27FC236}">
                <a16:creationId xmlns:a16="http://schemas.microsoft.com/office/drawing/2014/main" id="{3BC31094-7360-4E69-B65B-A17F13FFB2E9}"/>
              </a:ext>
            </a:extLst>
          </p:cNvPr>
          <p:cNvPicPr>
            <a:picLocks noGrp="1" noChangeAspect="1"/>
          </p:cNvPicPr>
          <p:nvPr>
            <p:ph idx="1"/>
          </p:nvPr>
        </p:nvPicPr>
        <p:blipFill>
          <a:blip r:embed="rId2"/>
          <a:stretch>
            <a:fillRect/>
          </a:stretch>
        </p:blipFill>
        <p:spPr>
          <a:xfrm>
            <a:off x="3073719" y="1600200"/>
            <a:ext cx="6044562" cy="4876800"/>
          </a:xfrm>
          <a:prstGeom prst="rect">
            <a:avLst/>
          </a:prstGeom>
        </p:spPr>
      </p:pic>
      <p:pic>
        <p:nvPicPr>
          <p:cNvPr id="5" name="Picture 4">
            <a:extLst>
              <a:ext uri="{FF2B5EF4-FFF2-40B4-BE49-F238E27FC236}">
                <a16:creationId xmlns:a16="http://schemas.microsoft.com/office/drawing/2014/main" id="{13578E5C-6337-4C49-9C76-A740209CFBCB}"/>
              </a:ext>
            </a:extLst>
          </p:cNvPr>
          <p:cNvPicPr>
            <a:picLocks noChangeAspect="1"/>
          </p:cNvPicPr>
          <p:nvPr/>
        </p:nvPicPr>
        <p:blipFill>
          <a:blip r:embed="rId3"/>
          <a:stretch>
            <a:fillRect/>
          </a:stretch>
        </p:blipFill>
        <p:spPr>
          <a:xfrm>
            <a:off x="8153401" y="6098330"/>
            <a:ext cx="964881" cy="378670"/>
          </a:xfrm>
          <a:prstGeom prst="rect">
            <a:avLst/>
          </a:prstGeom>
        </p:spPr>
      </p:pic>
      <p:pic>
        <p:nvPicPr>
          <p:cNvPr id="6" name="Picture 5">
            <a:extLst>
              <a:ext uri="{FF2B5EF4-FFF2-40B4-BE49-F238E27FC236}">
                <a16:creationId xmlns:a16="http://schemas.microsoft.com/office/drawing/2014/main" id="{46936096-6BD7-41C2-A8B7-6F1F6B53151B}"/>
              </a:ext>
            </a:extLst>
          </p:cNvPr>
          <p:cNvPicPr>
            <a:picLocks noChangeAspect="1"/>
          </p:cNvPicPr>
          <p:nvPr/>
        </p:nvPicPr>
        <p:blipFill>
          <a:blip r:embed="rId4"/>
          <a:stretch>
            <a:fillRect/>
          </a:stretch>
        </p:blipFill>
        <p:spPr>
          <a:xfrm>
            <a:off x="3073720" y="1600201"/>
            <a:ext cx="4086225" cy="447675"/>
          </a:xfrm>
          <a:prstGeom prst="rect">
            <a:avLst/>
          </a:prstGeom>
        </p:spPr>
      </p:pic>
      <p:sp>
        <p:nvSpPr>
          <p:cNvPr id="7" name="TextBox 6">
            <a:extLst>
              <a:ext uri="{FF2B5EF4-FFF2-40B4-BE49-F238E27FC236}">
                <a16:creationId xmlns:a16="http://schemas.microsoft.com/office/drawing/2014/main" id="{5BDF967F-E401-4A71-A230-F45934CEDC3D}"/>
              </a:ext>
            </a:extLst>
          </p:cNvPr>
          <p:cNvSpPr txBox="1"/>
          <p:nvPr/>
        </p:nvSpPr>
        <p:spPr>
          <a:xfrm>
            <a:off x="4495800" y="0"/>
            <a:ext cx="3124200" cy="381000"/>
          </a:xfrm>
          <a:prstGeom prst="rect">
            <a:avLst/>
          </a:prstGeom>
          <a:noFill/>
        </p:spPr>
        <p:txBody>
          <a:bodyPr wrap="square" rtlCol="0">
            <a:spAutoFit/>
          </a:bodyPr>
          <a:lstStyle/>
          <a:p>
            <a:pPr algn="ctr"/>
            <a:r>
              <a:rPr lang="en-US" dirty="0"/>
              <a:t>Addon Hardware</a:t>
            </a:r>
          </a:p>
        </p:txBody>
      </p:sp>
    </p:spTree>
    <p:extLst>
      <p:ext uri="{BB962C8B-B14F-4D97-AF65-F5344CB8AC3E}">
        <p14:creationId xmlns:p14="http://schemas.microsoft.com/office/powerpoint/2010/main" val="4298398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Pi Hats – Hardware for the Raspberry Pi</a:t>
            </a:r>
          </a:p>
        </p:txBody>
      </p:sp>
      <p:pic>
        <p:nvPicPr>
          <p:cNvPr id="81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rot="10800000">
            <a:off x="2971800" y="1418536"/>
            <a:ext cx="5638800" cy="32479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3">
            <a:extLst>
              <a:ext uri="{FF2B5EF4-FFF2-40B4-BE49-F238E27FC236}">
                <a16:creationId xmlns:a16="http://schemas.microsoft.com/office/drawing/2014/main" id="{831AEF62-7C95-4269-BBE6-3AF5D67FBA81}"/>
              </a:ext>
            </a:extLst>
          </p:cNvPr>
          <p:cNvPicPr>
            <a:picLocks noChangeAspect="1"/>
          </p:cNvPicPr>
          <p:nvPr/>
        </p:nvPicPr>
        <p:blipFill>
          <a:blip r:embed="rId3"/>
          <a:stretch>
            <a:fillRect/>
          </a:stretch>
        </p:blipFill>
        <p:spPr>
          <a:xfrm>
            <a:off x="8915400" y="5181827"/>
            <a:ext cx="2240718" cy="1676173"/>
          </a:xfrm>
          <a:prstGeom prst="rect">
            <a:avLst/>
          </a:prstGeom>
        </p:spPr>
      </p:pic>
      <p:pic>
        <p:nvPicPr>
          <p:cNvPr id="5" name="Picture 4">
            <a:extLst>
              <a:ext uri="{FF2B5EF4-FFF2-40B4-BE49-F238E27FC236}">
                <a16:creationId xmlns:a16="http://schemas.microsoft.com/office/drawing/2014/main" id="{3C3E4F22-2F2E-4EF6-A8FB-A4D37066F7EB}"/>
              </a:ext>
            </a:extLst>
          </p:cNvPr>
          <p:cNvPicPr>
            <a:picLocks noChangeAspect="1"/>
          </p:cNvPicPr>
          <p:nvPr/>
        </p:nvPicPr>
        <p:blipFill>
          <a:blip r:embed="rId4"/>
          <a:stretch>
            <a:fillRect/>
          </a:stretch>
        </p:blipFill>
        <p:spPr>
          <a:xfrm>
            <a:off x="1190802" y="5164867"/>
            <a:ext cx="2358207" cy="1680070"/>
          </a:xfrm>
          <a:prstGeom prst="rect">
            <a:avLst/>
          </a:prstGeom>
        </p:spPr>
      </p:pic>
      <p:pic>
        <p:nvPicPr>
          <p:cNvPr id="6" name="Picture 5">
            <a:extLst>
              <a:ext uri="{FF2B5EF4-FFF2-40B4-BE49-F238E27FC236}">
                <a16:creationId xmlns:a16="http://schemas.microsoft.com/office/drawing/2014/main" id="{6933CEF8-45EF-4509-ACB3-3018B114BAA1}"/>
              </a:ext>
            </a:extLst>
          </p:cNvPr>
          <p:cNvPicPr>
            <a:picLocks noChangeAspect="1"/>
          </p:cNvPicPr>
          <p:nvPr/>
        </p:nvPicPr>
        <p:blipFill>
          <a:blip r:embed="rId5"/>
          <a:stretch>
            <a:fillRect/>
          </a:stretch>
        </p:blipFill>
        <p:spPr>
          <a:xfrm>
            <a:off x="4763506" y="5220483"/>
            <a:ext cx="2438400" cy="1411599"/>
          </a:xfrm>
          <a:prstGeom prst="rect">
            <a:avLst/>
          </a:prstGeom>
        </p:spPr>
      </p:pic>
      <p:sp>
        <p:nvSpPr>
          <p:cNvPr id="7" name="TextBox 6">
            <a:extLst>
              <a:ext uri="{FF2B5EF4-FFF2-40B4-BE49-F238E27FC236}">
                <a16:creationId xmlns:a16="http://schemas.microsoft.com/office/drawing/2014/main" id="{DD26EA6D-A9AE-499D-9E24-7B629D5569F8}"/>
              </a:ext>
            </a:extLst>
          </p:cNvPr>
          <p:cNvSpPr txBox="1"/>
          <p:nvPr/>
        </p:nvSpPr>
        <p:spPr>
          <a:xfrm>
            <a:off x="4785055" y="4851150"/>
            <a:ext cx="2438400" cy="369332"/>
          </a:xfrm>
          <a:prstGeom prst="rect">
            <a:avLst/>
          </a:prstGeom>
          <a:noFill/>
        </p:spPr>
        <p:txBody>
          <a:bodyPr wrap="square" rtlCol="0">
            <a:spAutoFit/>
          </a:bodyPr>
          <a:lstStyle/>
          <a:p>
            <a:r>
              <a:rPr lang="en-US" dirty="0" err="1"/>
              <a:t>Pimoroni</a:t>
            </a:r>
            <a:r>
              <a:rPr lang="en-US" dirty="0"/>
              <a:t> DAC Bonnet</a:t>
            </a:r>
          </a:p>
        </p:txBody>
      </p:sp>
      <p:sp>
        <p:nvSpPr>
          <p:cNvPr id="8" name="TextBox 7">
            <a:extLst>
              <a:ext uri="{FF2B5EF4-FFF2-40B4-BE49-F238E27FC236}">
                <a16:creationId xmlns:a16="http://schemas.microsoft.com/office/drawing/2014/main" id="{B4FF3DBC-687A-45F4-882B-A48DA8A829AA}"/>
              </a:ext>
            </a:extLst>
          </p:cNvPr>
          <p:cNvSpPr txBox="1"/>
          <p:nvPr/>
        </p:nvSpPr>
        <p:spPr>
          <a:xfrm>
            <a:off x="8770686" y="4851150"/>
            <a:ext cx="2530145" cy="369332"/>
          </a:xfrm>
          <a:prstGeom prst="rect">
            <a:avLst/>
          </a:prstGeom>
          <a:noFill/>
        </p:spPr>
        <p:txBody>
          <a:bodyPr wrap="square" rtlCol="0">
            <a:spAutoFit/>
          </a:bodyPr>
          <a:lstStyle/>
          <a:p>
            <a:r>
              <a:rPr lang="en-US" dirty="0" err="1"/>
              <a:t>Adafruit</a:t>
            </a:r>
            <a:r>
              <a:rPr lang="en-US" dirty="0"/>
              <a:t> OLED Bonnet</a:t>
            </a:r>
          </a:p>
        </p:txBody>
      </p:sp>
      <p:sp>
        <p:nvSpPr>
          <p:cNvPr id="9" name="TextBox 8">
            <a:extLst>
              <a:ext uri="{FF2B5EF4-FFF2-40B4-BE49-F238E27FC236}">
                <a16:creationId xmlns:a16="http://schemas.microsoft.com/office/drawing/2014/main" id="{2D90B080-45F8-4A52-8D19-3E9221FDADD4}"/>
              </a:ext>
            </a:extLst>
          </p:cNvPr>
          <p:cNvSpPr txBox="1"/>
          <p:nvPr/>
        </p:nvSpPr>
        <p:spPr>
          <a:xfrm>
            <a:off x="1172254" y="4849449"/>
            <a:ext cx="2395301" cy="369332"/>
          </a:xfrm>
          <a:prstGeom prst="rect">
            <a:avLst/>
          </a:prstGeom>
          <a:noFill/>
        </p:spPr>
        <p:txBody>
          <a:bodyPr wrap="square" rtlCol="0">
            <a:spAutoFit/>
          </a:bodyPr>
          <a:lstStyle/>
          <a:p>
            <a:r>
              <a:rPr lang="en-US" dirty="0" err="1"/>
              <a:t>Adafruit</a:t>
            </a:r>
            <a:r>
              <a:rPr lang="en-US" dirty="0"/>
              <a:t> Proto Bonnet</a:t>
            </a:r>
          </a:p>
        </p:txBody>
      </p:sp>
    </p:spTree>
    <p:extLst>
      <p:ext uri="{BB962C8B-B14F-4D97-AF65-F5344CB8AC3E}">
        <p14:creationId xmlns:p14="http://schemas.microsoft.com/office/powerpoint/2010/main" val="383739299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457200"/>
            <a:ext cx="8229600" cy="990600"/>
          </a:xfrm>
        </p:spPr>
        <p:txBody>
          <a:bodyPr>
            <a:normAutofit/>
          </a:bodyPr>
          <a:lstStyle/>
          <a:p>
            <a:r>
              <a:rPr lang="en-US" sz="3200" dirty="0"/>
              <a:t>Franken Chiller Brewery Control</a:t>
            </a:r>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a:ext>
            </a:extLst>
          </a:blip>
          <a:srcRect/>
          <a:stretch>
            <a:fillRect/>
          </a:stretch>
        </p:blipFill>
        <p:spPr bwMode="auto">
          <a:xfrm>
            <a:off x="7450217" y="1976437"/>
            <a:ext cx="3208259"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600201" y="1295401"/>
            <a:ext cx="4953000" cy="33473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562101" y="4690588"/>
            <a:ext cx="4991101" cy="17143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3">
            <a:extLst>
              <a:ext uri="{FF2B5EF4-FFF2-40B4-BE49-F238E27FC236}">
                <a16:creationId xmlns:a16="http://schemas.microsoft.com/office/drawing/2014/main" id="{BEF14BDE-9F1B-48E6-9D57-3CA8C23544C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510299" y="0"/>
            <a:ext cx="2148176" cy="19906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356633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CF930-F5BC-4D35-8F84-3CDE798D7A65}"/>
              </a:ext>
            </a:extLst>
          </p:cNvPr>
          <p:cNvSpPr>
            <a:spLocks noGrp="1"/>
          </p:cNvSpPr>
          <p:nvPr>
            <p:ph type="title"/>
          </p:nvPr>
        </p:nvSpPr>
        <p:spPr/>
        <p:txBody>
          <a:bodyPr/>
          <a:lstStyle/>
          <a:p>
            <a:r>
              <a:rPr lang="en-US" dirty="0"/>
              <a:t>Raspberry Pi Sense Hat</a:t>
            </a:r>
          </a:p>
        </p:txBody>
      </p:sp>
      <p:pic>
        <p:nvPicPr>
          <p:cNvPr id="5" name="Content Placeholder 4">
            <a:extLst>
              <a:ext uri="{FF2B5EF4-FFF2-40B4-BE49-F238E27FC236}">
                <a16:creationId xmlns:a16="http://schemas.microsoft.com/office/drawing/2014/main" id="{3EC22E10-0372-4C4F-9CFF-B40645719985}"/>
              </a:ext>
            </a:extLst>
          </p:cNvPr>
          <p:cNvPicPr>
            <a:picLocks noGrp="1" noChangeAspect="1"/>
          </p:cNvPicPr>
          <p:nvPr>
            <p:ph idx="1"/>
          </p:nvPr>
        </p:nvPicPr>
        <p:blipFill>
          <a:blip r:embed="rId2"/>
          <a:stretch>
            <a:fillRect/>
          </a:stretch>
        </p:blipFill>
        <p:spPr>
          <a:xfrm>
            <a:off x="4529137" y="1353259"/>
            <a:ext cx="2438400" cy="2110154"/>
          </a:xfrm>
        </p:spPr>
      </p:pic>
      <p:pic>
        <p:nvPicPr>
          <p:cNvPr id="7" name="Picture 6">
            <a:extLst>
              <a:ext uri="{FF2B5EF4-FFF2-40B4-BE49-F238E27FC236}">
                <a16:creationId xmlns:a16="http://schemas.microsoft.com/office/drawing/2014/main" id="{3F70FEC7-F64D-4D94-8E26-9C6AEE460FC5}"/>
              </a:ext>
            </a:extLst>
          </p:cNvPr>
          <p:cNvPicPr>
            <a:picLocks noChangeAspect="1"/>
          </p:cNvPicPr>
          <p:nvPr/>
        </p:nvPicPr>
        <p:blipFill>
          <a:blip r:embed="rId3"/>
          <a:stretch>
            <a:fillRect/>
          </a:stretch>
        </p:blipFill>
        <p:spPr>
          <a:xfrm>
            <a:off x="3581401" y="3478374"/>
            <a:ext cx="4333875" cy="3379627"/>
          </a:xfrm>
          <a:prstGeom prst="rect">
            <a:avLst/>
          </a:prstGeom>
        </p:spPr>
      </p:pic>
    </p:spTree>
    <p:extLst>
      <p:ext uri="{BB962C8B-B14F-4D97-AF65-F5344CB8AC3E}">
        <p14:creationId xmlns:p14="http://schemas.microsoft.com/office/powerpoint/2010/main" val="353747478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0A684-C2F5-44A5-8259-34D522FC5A92}"/>
              </a:ext>
            </a:extLst>
          </p:cNvPr>
          <p:cNvSpPr>
            <a:spLocks noGrp="1"/>
          </p:cNvSpPr>
          <p:nvPr>
            <p:ph type="title"/>
          </p:nvPr>
        </p:nvSpPr>
        <p:spPr/>
        <p:txBody>
          <a:bodyPr/>
          <a:lstStyle/>
          <a:p>
            <a:r>
              <a:rPr lang="en-US" dirty="0"/>
              <a:t>Accelerometer.</a:t>
            </a:r>
          </a:p>
        </p:txBody>
      </p:sp>
      <p:sp>
        <p:nvSpPr>
          <p:cNvPr id="3" name="Content Placeholder 2">
            <a:extLst>
              <a:ext uri="{FF2B5EF4-FFF2-40B4-BE49-F238E27FC236}">
                <a16:creationId xmlns:a16="http://schemas.microsoft.com/office/drawing/2014/main" id="{217089B5-6BE6-468A-AC26-65D9C2336ADE}"/>
              </a:ext>
            </a:extLst>
          </p:cNvPr>
          <p:cNvSpPr>
            <a:spLocks noGrp="1"/>
          </p:cNvSpPr>
          <p:nvPr>
            <p:ph idx="1"/>
          </p:nvPr>
        </p:nvSpPr>
        <p:spPr>
          <a:xfrm>
            <a:off x="1955800" y="1295400"/>
            <a:ext cx="8229600" cy="4876800"/>
          </a:xfr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pic>
        <p:nvPicPr>
          <p:cNvPr id="6" name="Picture 5">
            <a:extLst>
              <a:ext uri="{FF2B5EF4-FFF2-40B4-BE49-F238E27FC236}">
                <a16:creationId xmlns:a16="http://schemas.microsoft.com/office/drawing/2014/main" id="{DED45A5B-2035-4CDB-8FD4-90D34DD3E1BA}"/>
              </a:ext>
            </a:extLst>
          </p:cNvPr>
          <p:cNvPicPr>
            <a:picLocks noChangeAspect="1"/>
          </p:cNvPicPr>
          <p:nvPr/>
        </p:nvPicPr>
        <p:blipFill>
          <a:blip r:embed="rId2"/>
          <a:stretch>
            <a:fillRect/>
          </a:stretch>
        </p:blipFill>
        <p:spPr>
          <a:xfrm>
            <a:off x="646414" y="1828801"/>
            <a:ext cx="7164086" cy="4267199"/>
          </a:xfrm>
          <a:prstGeom prst="rect">
            <a:avLst/>
          </a:prstGeom>
        </p:spPr>
      </p:pic>
      <p:cxnSp>
        <p:nvCxnSpPr>
          <p:cNvPr id="8" name="Straight Arrow Connector 7">
            <a:extLst>
              <a:ext uri="{FF2B5EF4-FFF2-40B4-BE49-F238E27FC236}">
                <a16:creationId xmlns:a16="http://schemas.microsoft.com/office/drawing/2014/main" id="{E9DCF6D1-2C29-430B-B33E-667741B51F12}"/>
              </a:ext>
            </a:extLst>
          </p:cNvPr>
          <p:cNvCxnSpPr>
            <a:cxnSpLocks/>
          </p:cNvCxnSpPr>
          <p:nvPr/>
        </p:nvCxnSpPr>
        <p:spPr>
          <a:xfrm flipH="1">
            <a:off x="7480300" y="1905000"/>
            <a:ext cx="685800" cy="6858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E4FF217-0838-4792-9FC2-3CFFF801F791}"/>
              </a:ext>
            </a:extLst>
          </p:cNvPr>
          <p:cNvSpPr txBox="1"/>
          <p:nvPr/>
        </p:nvSpPr>
        <p:spPr>
          <a:xfrm>
            <a:off x="7908653" y="1600199"/>
            <a:ext cx="2590800" cy="369332"/>
          </a:xfrm>
          <a:prstGeom prst="rect">
            <a:avLst/>
          </a:prstGeom>
          <a:noFill/>
        </p:spPr>
        <p:txBody>
          <a:bodyPr wrap="square" rtlCol="0">
            <a:spAutoFit/>
          </a:bodyPr>
          <a:lstStyle/>
          <a:p>
            <a:r>
              <a:rPr lang="en-US" dirty="0"/>
              <a:t>Hit Run and tilt the Pi</a:t>
            </a:r>
          </a:p>
        </p:txBody>
      </p:sp>
    </p:spTree>
    <p:extLst>
      <p:ext uri="{BB962C8B-B14F-4D97-AF65-F5344CB8AC3E}">
        <p14:creationId xmlns:p14="http://schemas.microsoft.com/office/powerpoint/2010/main" val="3213617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Weather station</a:t>
            </a:r>
          </a:p>
        </p:txBody>
      </p:sp>
      <p:sp>
        <p:nvSpPr>
          <p:cNvPr id="3" name="Content Placeholder 2"/>
          <p:cNvSpPr>
            <a:spLocks noGrp="1"/>
          </p:cNvSpPr>
          <p:nvPr>
            <p:ph idx="1"/>
          </p:nvPr>
        </p:nvSpPr>
        <p:spPr>
          <a:xfrm>
            <a:off x="1981200" y="1295400"/>
            <a:ext cx="8534400" cy="533400"/>
          </a:xfrm>
        </p:spPr>
        <p:txBody>
          <a:bodyPr>
            <a:normAutofit/>
          </a:bodyPr>
          <a:lstStyle/>
          <a:p>
            <a:pPr marL="0" indent="0">
              <a:buNone/>
            </a:pPr>
            <a:r>
              <a:rPr lang="en-US" sz="2200" dirty="0">
                <a:solidFill>
                  <a:srgbClr val="0070C0"/>
                </a:solidFill>
              </a:rPr>
              <a:t>Inside </a:t>
            </a:r>
            <a:r>
              <a:rPr lang="en-US" sz="2200" dirty="0" err="1">
                <a:solidFill>
                  <a:srgbClr val="0070C0"/>
                </a:solidFill>
              </a:rPr>
              <a:t>Geany</a:t>
            </a:r>
            <a:r>
              <a:rPr lang="en-US" sz="2200" dirty="0">
                <a:solidFill>
                  <a:srgbClr val="0070C0"/>
                </a:solidFill>
              </a:rPr>
              <a:t> open the  MiniWeatherStation.py</a:t>
            </a:r>
          </a:p>
        </p:txBody>
      </p:sp>
      <p:pic>
        <p:nvPicPr>
          <p:cNvPr id="6" name="Picture 5">
            <a:extLst>
              <a:ext uri="{FF2B5EF4-FFF2-40B4-BE49-F238E27FC236}">
                <a16:creationId xmlns:a16="http://schemas.microsoft.com/office/drawing/2014/main" id="{29749C3B-A52D-4A47-A2B7-C8F9CFB858A9}"/>
              </a:ext>
            </a:extLst>
          </p:cNvPr>
          <p:cNvPicPr>
            <a:picLocks noChangeAspect="1"/>
          </p:cNvPicPr>
          <p:nvPr/>
        </p:nvPicPr>
        <p:blipFill>
          <a:blip r:embed="rId2"/>
          <a:stretch>
            <a:fillRect/>
          </a:stretch>
        </p:blipFill>
        <p:spPr>
          <a:xfrm>
            <a:off x="1507067" y="1856409"/>
            <a:ext cx="9144000" cy="3754783"/>
          </a:xfrm>
          <a:prstGeom prst="rect">
            <a:avLst/>
          </a:prstGeom>
        </p:spPr>
      </p:pic>
    </p:spTree>
    <p:extLst>
      <p:ext uri="{BB962C8B-B14F-4D97-AF65-F5344CB8AC3E}">
        <p14:creationId xmlns:p14="http://schemas.microsoft.com/office/powerpoint/2010/main" val="7014836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76200"/>
            <a:ext cx="8229600" cy="990600"/>
          </a:xfrm>
        </p:spPr>
        <p:txBody>
          <a:bodyPr>
            <a:normAutofit/>
          </a:bodyPr>
          <a:lstStyle/>
          <a:p>
            <a:r>
              <a:rPr lang="en-US" sz="3600" dirty="0"/>
              <a:t>Copy and pasting between windows.</a:t>
            </a:r>
          </a:p>
        </p:txBody>
      </p:sp>
      <p:sp>
        <p:nvSpPr>
          <p:cNvPr id="3" name="Content Placeholder 2">
            <a:extLst>
              <a:ext uri="{FF2B5EF4-FFF2-40B4-BE49-F238E27FC236}">
                <a16:creationId xmlns:a16="http://schemas.microsoft.com/office/drawing/2014/main" id="{E4A99D27-C115-461D-8F45-9494839CCDE4}"/>
              </a:ext>
            </a:extLst>
          </p:cNvPr>
          <p:cNvSpPr>
            <a:spLocks noGrp="1"/>
          </p:cNvSpPr>
          <p:nvPr>
            <p:ph idx="1"/>
          </p:nvPr>
        </p:nvSpPr>
        <p:spPr>
          <a:xfrm>
            <a:off x="1905000" y="762000"/>
            <a:ext cx="8610600" cy="5334000"/>
          </a:xfrm>
        </p:spPr>
        <p:txBody>
          <a:bodyPr>
            <a:normAutofit/>
          </a:bodyPr>
          <a:lstStyle/>
          <a:p>
            <a:pPr marL="0" indent="0">
              <a:buNone/>
            </a:pPr>
            <a:r>
              <a:rPr lang="en-US" sz="2200" dirty="0"/>
              <a:t>In a terminal window type: </a:t>
            </a:r>
            <a:r>
              <a:rPr lang="en-US" sz="2200" dirty="0">
                <a:solidFill>
                  <a:srgbClr val="0070C0"/>
                </a:solidFill>
              </a:rPr>
              <a:t>python3</a:t>
            </a:r>
          </a:p>
          <a:p>
            <a:pPr marL="0" indent="0">
              <a:buNone/>
            </a:pPr>
            <a:r>
              <a:rPr lang="en-US" sz="2200" dirty="0"/>
              <a:t>Select from </a:t>
            </a:r>
            <a:r>
              <a:rPr lang="en-US" sz="2200" dirty="0" err="1"/>
              <a:t>Geany</a:t>
            </a:r>
            <a:r>
              <a:rPr lang="en-US" sz="2200" dirty="0"/>
              <a:t>, go to Python window and center click:</a:t>
            </a:r>
          </a:p>
          <a:p>
            <a:pPr marL="0" indent="0">
              <a:buNone/>
            </a:pPr>
            <a:r>
              <a:rPr lang="en-US" sz="1800" dirty="0"/>
              <a:t>&gt;&gt;&gt; </a:t>
            </a:r>
            <a:r>
              <a:rPr lang="en-US" sz="1800" dirty="0">
                <a:solidFill>
                  <a:srgbClr val="0070C0"/>
                </a:solidFill>
              </a:rPr>
              <a:t>from </a:t>
            </a:r>
            <a:r>
              <a:rPr lang="en-US" sz="1800" dirty="0" err="1">
                <a:solidFill>
                  <a:srgbClr val="0070C0"/>
                </a:solidFill>
              </a:rPr>
              <a:t>sense_hat</a:t>
            </a:r>
            <a:r>
              <a:rPr lang="en-US" sz="1800" dirty="0">
                <a:solidFill>
                  <a:srgbClr val="0070C0"/>
                </a:solidFill>
              </a:rPr>
              <a:t> import </a:t>
            </a:r>
            <a:r>
              <a:rPr lang="en-US" sz="1800" dirty="0" err="1">
                <a:solidFill>
                  <a:srgbClr val="0070C0"/>
                </a:solidFill>
              </a:rPr>
              <a:t>SenseHat</a:t>
            </a:r>
            <a:endParaRPr lang="en-US" sz="1800" dirty="0">
              <a:solidFill>
                <a:srgbClr val="0070C0"/>
              </a:solidFill>
            </a:endParaRPr>
          </a:p>
          <a:p>
            <a:pPr marL="0" indent="0">
              <a:buNone/>
            </a:pPr>
            <a:r>
              <a:rPr lang="en-US" sz="1800" dirty="0"/>
              <a:t>&gt;&gt;&gt; </a:t>
            </a:r>
            <a:r>
              <a:rPr lang="en-US" sz="1800" dirty="0">
                <a:solidFill>
                  <a:srgbClr val="0070C0"/>
                </a:solidFill>
              </a:rPr>
              <a:t>sense = </a:t>
            </a:r>
            <a:r>
              <a:rPr lang="en-US" sz="1800" dirty="0" err="1">
                <a:solidFill>
                  <a:srgbClr val="0070C0"/>
                </a:solidFill>
              </a:rPr>
              <a:t>SenseHat</a:t>
            </a:r>
            <a:r>
              <a:rPr lang="en-US" sz="1800" dirty="0">
                <a:solidFill>
                  <a:srgbClr val="0070C0"/>
                </a:solidFill>
              </a:rPr>
              <a:t>()</a:t>
            </a:r>
          </a:p>
          <a:p>
            <a:pPr marL="0" indent="0">
              <a:buNone/>
            </a:pPr>
            <a:r>
              <a:rPr lang="en-US" sz="1800" dirty="0"/>
              <a:t>&gt;&gt;&gt; </a:t>
            </a:r>
            <a:r>
              <a:rPr lang="en-US" sz="1800" dirty="0" err="1">
                <a:solidFill>
                  <a:srgbClr val="0070C0"/>
                </a:solidFill>
              </a:rPr>
              <a:t>sense.clear</a:t>
            </a:r>
            <a:r>
              <a:rPr lang="en-US" sz="1800" dirty="0">
                <a:solidFill>
                  <a:srgbClr val="0070C0"/>
                </a:solidFill>
              </a:rPr>
              <a:t>()</a:t>
            </a:r>
          </a:p>
          <a:p>
            <a:pPr marL="0" indent="0">
              <a:buNone/>
            </a:pPr>
            <a:r>
              <a:rPr lang="en-US" sz="1800" dirty="0"/>
              <a:t>&gt;&gt;&gt; </a:t>
            </a:r>
            <a:r>
              <a:rPr lang="en-US" sz="1800" dirty="0" err="1">
                <a:solidFill>
                  <a:srgbClr val="0070C0"/>
                </a:solidFill>
              </a:rPr>
              <a:t>sense.show_message</a:t>
            </a:r>
            <a:r>
              <a:rPr lang="en-US" sz="1800" dirty="0">
                <a:solidFill>
                  <a:srgbClr val="0070C0"/>
                </a:solidFill>
              </a:rPr>
              <a:t>(“Your Message”, </a:t>
            </a:r>
            <a:r>
              <a:rPr lang="en-US" sz="1800" dirty="0" err="1">
                <a:solidFill>
                  <a:srgbClr val="0070C0"/>
                </a:solidFill>
              </a:rPr>
              <a:t>text_colour</a:t>
            </a:r>
            <a:r>
              <a:rPr lang="en-US" sz="1800" dirty="0">
                <a:solidFill>
                  <a:srgbClr val="0070C0"/>
                </a:solidFill>
              </a:rPr>
              <a:t>=[255, 0, 0])</a:t>
            </a:r>
          </a:p>
          <a:p>
            <a:pPr marL="0" indent="0">
              <a:buNone/>
            </a:pPr>
            <a:r>
              <a:rPr lang="en-US" sz="1800" dirty="0"/>
              <a:t>&gt;&gt;&gt;</a:t>
            </a:r>
            <a:r>
              <a:rPr lang="en-US" sz="1800" dirty="0">
                <a:solidFill>
                  <a:srgbClr val="0070C0"/>
                </a:solidFill>
              </a:rPr>
              <a:t> </a:t>
            </a:r>
            <a:r>
              <a:rPr lang="en-US" sz="1800" dirty="0" err="1">
                <a:solidFill>
                  <a:srgbClr val="0070C0"/>
                </a:solidFill>
              </a:rPr>
              <a:t>dir</a:t>
            </a:r>
            <a:r>
              <a:rPr lang="en-US" sz="1800" dirty="0">
                <a:solidFill>
                  <a:srgbClr val="0070C0"/>
                </a:solidFill>
              </a:rPr>
              <a:t>(sense)   </a:t>
            </a:r>
            <a:r>
              <a:rPr lang="en-US" sz="1800" dirty="0"/>
              <a:t>- Will show all the “methods” the sense object has</a:t>
            </a:r>
          </a:p>
          <a:p>
            <a:pPr marL="0" indent="0">
              <a:buNone/>
            </a:pPr>
            <a:r>
              <a:rPr lang="en-US" sz="1800" dirty="0"/>
              <a:t>When done. </a:t>
            </a:r>
          </a:p>
          <a:p>
            <a:pPr marL="0" indent="0">
              <a:buNone/>
            </a:pPr>
            <a:r>
              <a:rPr lang="en-US" sz="1800" dirty="0"/>
              <a:t> &gt;&gt;&gt; </a:t>
            </a:r>
            <a:r>
              <a:rPr lang="en-US" sz="1800" dirty="0">
                <a:solidFill>
                  <a:srgbClr val="0070C0"/>
                </a:solidFill>
              </a:rPr>
              <a:t>exit()</a:t>
            </a:r>
            <a:endParaRPr lang="en-US" sz="1800" dirty="0"/>
          </a:p>
          <a:p>
            <a:pPr marL="0" indent="0">
              <a:buNone/>
            </a:pPr>
            <a:endParaRPr lang="en-US" sz="2200" dirty="0">
              <a:solidFill>
                <a:srgbClr val="0070C0"/>
              </a:solidFill>
            </a:endParaRPr>
          </a:p>
        </p:txBody>
      </p:sp>
      <p:pic>
        <p:nvPicPr>
          <p:cNvPr id="4" name="Picture 3">
            <a:extLst>
              <a:ext uri="{FF2B5EF4-FFF2-40B4-BE49-F238E27FC236}">
                <a16:creationId xmlns:a16="http://schemas.microsoft.com/office/drawing/2014/main" id="{0B36F693-0D54-4000-A3E4-0915168FB711}"/>
              </a:ext>
            </a:extLst>
          </p:cNvPr>
          <p:cNvPicPr>
            <a:picLocks noChangeAspect="1"/>
          </p:cNvPicPr>
          <p:nvPr/>
        </p:nvPicPr>
        <p:blipFill rotWithShape="1">
          <a:blip r:embed="rId2"/>
          <a:srcRect b="24298"/>
          <a:stretch/>
        </p:blipFill>
        <p:spPr>
          <a:xfrm>
            <a:off x="2130486" y="3886200"/>
            <a:ext cx="8141274" cy="2667000"/>
          </a:xfrm>
          <a:prstGeom prst="rect">
            <a:avLst/>
          </a:prstGeom>
        </p:spPr>
      </p:pic>
      <p:cxnSp>
        <p:nvCxnSpPr>
          <p:cNvPr id="6" name="Straight Arrow Connector 5">
            <a:extLst>
              <a:ext uri="{FF2B5EF4-FFF2-40B4-BE49-F238E27FC236}">
                <a16:creationId xmlns:a16="http://schemas.microsoft.com/office/drawing/2014/main" id="{F8FA8C01-7985-4FCA-8E86-83E77D5068A1}"/>
              </a:ext>
            </a:extLst>
          </p:cNvPr>
          <p:cNvCxnSpPr/>
          <p:nvPr/>
        </p:nvCxnSpPr>
        <p:spPr>
          <a:xfrm flipV="1">
            <a:off x="4267200" y="5181600"/>
            <a:ext cx="1371600" cy="3048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3C5F395-7474-45A6-A7C9-B6F69648528B}"/>
              </a:ext>
            </a:extLst>
          </p:cNvPr>
          <p:cNvSpPr txBox="1"/>
          <p:nvPr/>
        </p:nvSpPr>
        <p:spPr>
          <a:xfrm>
            <a:off x="6934200" y="5334000"/>
            <a:ext cx="2819400" cy="369332"/>
          </a:xfrm>
          <a:prstGeom prst="rect">
            <a:avLst/>
          </a:prstGeom>
          <a:noFill/>
        </p:spPr>
        <p:txBody>
          <a:bodyPr wrap="square" rtlCol="0">
            <a:spAutoFit/>
          </a:bodyPr>
          <a:lstStyle/>
          <a:p>
            <a:r>
              <a:rPr lang="en-US" dirty="0"/>
              <a:t>&lt;Center Click&gt;</a:t>
            </a:r>
          </a:p>
        </p:txBody>
      </p:sp>
    </p:spTree>
    <p:extLst>
      <p:ext uri="{BB962C8B-B14F-4D97-AF65-F5344CB8AC3E}">
        <p14:creationId xmlns:p14="http://schemas.microsoft.com/office/powerpoint/2010/main" val="168081235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A5A36-5969-42D0-B2C4-D7DC27A47934}"/>
              </a:ext>
            </a:extLst>
          </p:cNvPr>
          <p:cNvSpPr>
            <a:spLocks noGrp="1"/>
          </p:cNvSpPr>
          <p:nvPr>
            <p:ph type="title"/>
          </p:nvPr>
        </p:nvSpPr>
        <p:spPr>
          <a:xfrm>
            <a:off x="1981199" y="152400"/>
            <a:ext cx="8229600" cy="990600"/>
          </a:xfrm>
        </p:spPr>
        <p:txBody>
          <a:bodyPr/>
          <a:lstStyle/>
          <a:p>
            <a:r>
              <a:rPr lang="en-US" dirty="0"/>
              <a:t>Sense Hat – Chuck Maze</a:t>
            </a:r>
          </a:p>
        </p:txBody>
      </p:sp>
      <p:pic>
        <p:nvPicPr>
          <p:cNvPr id="4" name="Content Placeholder 3">
            <a:extLst>
              <a:ext uri="{FF2B5EF4-FFF2-40B4-BE49-F238E27FC236}">
                <a16:creationId xmlns:a16="http://schemas.microsoft.com/office/drawing/2014/main" id="{38AB0B68-B9DD-4C30-9D23-401B01A03593}"/>
              </a:ext>
            </a:extLst>
          </p:cNvPr>
          <p:cNvPicPr>
            <a:picLocks noGrp="1" noChangeAspect="1"/>
          </p:cNvPicPr>
          <p:nvPr>
            <p:ph idx="1"/>
          </p:nvPr>
        </p:nvPicPr>
        <p:blipFill>
          <a:blip r:embed="rId2"/>
          <a:stretch>
            <a:fillRect/>
          </a:stretch>
        </p:blipFill>
        <p:spPr>
          <a:xfrm>
            <a:off x="4622996" y="3581401"/>
            <a:ext cx="2946009" cy="3178267"/>
          </a:xfrm>
          <a:prstGeom prst="rect">
            <a:avLst/>
          </a:prstGeom>
        </p:spPr>
      </p:pic>
      <p:pic>
        <p:nvPicPr>
          <p:cNvPr id="3" name="Picture 2">
            <a:extLst>
              <a:ext uri="{FF2B5EF4-FFF2-40B4-BE49-F238E27FC236}">
                <a16:creationId xmlns:a16="http://schemas.microsoft.com/office/drawing/2014/main" id="{DD35AAD5-6E47-4639-8EC7-A161140D1889}"/>
              </a:ext>
            </a:extLst>
          </p:cNvPr>
          <p:cNvPicPr>
            <a:picLocks noChangeAspect="1"/>
          </p:cNvPicPr>
          <p:nvPr/>
        </p:nvPicPr>
        <p:blipFill>
          <a:blip r:embed="rId3"/>
          <a:stretch>
            <a:fillRect/>
          </a:stretch>
        </p:blipFill>
        <p:spPr>
          <a:xfrm>
            <a:off x="2247900" y="990600"/>
            <a:ext cx="7696200" cy="2716306"/>
          </a:xfrm>
          <a:prstGeom prst="rect">
            <a:avLst/>
          </a:prstGeom>
        </p:spPr>
      </p:pic>
      <p:sp>
        <p:nvSpPr>
          <p:cNvPr id="5" name="TextBox 4">
            <a:extLst>
              <a:ext uri="{FF2B5EF4-FFF2-40B4-BE49-F238E27FC236}">
                <a16:creationId xmlns:a16="http://schemas.microsoft.com/office/drawing/2014/main" id="{BDF4E78F-7B20-4F99-A1E4-8A8FB266F4F8}"/>
              </a:ext>
            </a:extLst>
          </p:cNvPr>
          <p:cNvSpPr txBox="1"/>
          <p:nvPr/>
        </p:nvSpPr>
        <p:spPr>
          <a:xfrm>
            <a:off x="7924801" y="3706906"/>
            <a:ext cx="2019299" cy="369332"/>
          </a:xfrm>
          <a:prstGeom prst="rect">
            <a:avLst/>
          </a:prstGeom>
          <a:noFill/>
        </p:spPr>
        <p:txBody>
          <a:bodyPr wrap="square" rtlCol="0">
            <a:spAutoFit/>
          </a:bodyPr>
          <a:lstStyle/>
          <a:p>
            <a:r>
              <a:rPr lang="en-US" dirty="0"/>
              <a:t>Use Default Maze</a:t>
            </a:r>
          </a:p>
        </p:txBody>
      </p:sp>
    </p:spTree>
    <p:extLst>
      <p:ext uri="{BB962C8B-B14F-4D97-AF65-F5344CB8AC3E}">
        <p14:creationId xmlns:p14="http://schemas.microsoft.com/office/powerpoint/2010/main" val="40379079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3CCDF-0332-4B2B-9CA4-1FB529AE80F9}"/>
              </a:ext>
            </a:extLst>
          </p:cNvPr>
          <p:cNvSpPr>
            <a:spLocks noGrp="1"/>
          </p:cNvSpPr>
          <p:nvPr>
            <p:ph type="title"/>
          </p:nvPr>
        </p:nvSpPr>
        <p:spPr>
          <a:xfrm>
            <a:off x="152400" y="457200"/>
            <a:ext cx="11963400" cy="838200"/>
          </a:xfrm>
        </p:spPr>
        <p:txBody>
          <a:bodyPr>
            <a:normAutofit fontScale="90000"/>
          </a:bodyPr>
          <a:lstStyle/>
          <a:p>
            <a:r>
              <a:rPr lang="en-US" dirty="0"/>
              <a:t>GUIs via Python </a:t>
            </a:r>
            <a:r>
              <a:rPr lang="en-US" dirty="0" err="1"/>
              <a:t>Tkinter</a:t>
            </a:r>
            <a:r>
              <a:rPr lang="en-US" dirty="0"/>
              <a:t>, matplotlib, </a:t>
            </a:r>
            <a:r>
              <a:rPr lang="en-US" dirty="0" err="1"/>
              <a:t>Pygame</a:t>
            </a:r>
            <a:r>
              <a:rPr lang="en-US" dirty="0"/>
              <a:t>, GTK+ and Qt</a:t>
            </a:r>
          </a:p>
        </p:txBody>
      </p:sp>
      <p:pic>
        <p:nvPicPr>
          <p:cNvPr id="6" name="Picture 5">
            <a:extLst>
              <a:ext uri="{FF2B5EF4-FFF2-40B4-BE49-F238E27FC236}">
                <a16:creationId xmlns:a16="http://schemas.microsoft.com/office/drawing/2014/main" id="{17C20C85-04B1-4116-A352-FE337F6992B5}"/>
              </a:ext>
            </a:extLst>
          </p:cNvPr>
          <p:cNvPicPr>
            <a:picLocks noChangeAspect="1"/>
          </p:cNvPicPr>
          <p:nvPr/>
        </p:nvPicPr>
        <p:blipFill>
          <a:blip r:embed="rId2"/>
          <a:stretch>
            <a:fillRect/>
          </a:stretch>
        </p:blipFill>
        <p:spPr>
          <a:xfrm>
            <a:off x="6019801" y="1614487"/>
            <a:ext cx="4581525" cy="4953000"/>
          </a:xfrm>
          <a:prstGeom prst="rect">
            <a:avLst/>
          </a:prstGeom>
        </p:spPr>
      </p:pic>
      <p:pic>
        <p:nvPicPr>
          <p:cNvPr id="9" name="Picture 8">
            <a:extLst>
              <a:ext uri="{FF2B5EF4-FFF2-40B4-BE49-F238E27FC236}">
                <a16:creationId xmlns:a16="http://schemas.microsoft.com/office/drawing/2014/main" id="{8324C932-51DA-4651-B90C-1B0F5B3E40DB}"/>
              </a:ext>
            </a:extLst>
          </p:cNvPr>
          <p:cNvPicPr>
            <a:picLocks noChangeAspect="1"/>
          </p:cNvPicPr>
          <p:nvPr/>
        </p:nvPicPr>
        <p:blipFill rotWithShape="1">
          <a:blip r:embed="rId3"/>
          <a:srcRect b="60000"/>
          <a:stretch/>
        </p:blipFill>
        <p:spPr>
          <a:xfrm>
            <a:off x="1828801" y="4038600"/>
            <a:ext cx="4030102" cy="762001"/>
          </a:xfrm>
          <a:prstGeom prst="rect">
            <a:avLst/>
          </a:prstGeom>
        </p:spPr>
      </p:pic>
      <p:pic>
        <p:nvPicPr>
          <p:cNvPr id="10" name="Picture 9">
            <a:extLst>
              <a:ext uri="{FF2B5EF4-FFF2-40B4-BE49-F238E27FC236}">
                <a16:creationId xmlns:a16="http://schemas.microsoft.com/office/drawing/2014/main" id="{D63FA984-1563-410B-9512-972E4347BD39}"/>
              </a:ext>
            </a:extLst>
          </p:cNvPr>
          <p:cNvPicPr>
            <a:picLocks noChangeAspect="1"/>
          </p:cNvPicPr>
          <p:nvPr/>
        </p:nvPicPr>
        <p:blipFill>
          <a:blip r:embed="rId4"/>
          <a:stretch>
            <a:fillRect/>
          </a:stretch>
        </p:blipFill>
        <p:spPr>
          <a:xfrm>
            <a:off x="2559302" y="4898863"/>
            <a:ext cx="2281237" cy="806220"/>
          </a:xfrm>
          <a:prstGeom prst="rect">
            <a:avLst/>
          </a:prstGeom>
        </p:spPr>
      </p:pic>
      <p:pic>
        <p:nvPicPr>
          <p:cNvPr id="7" name="Picture 6">
            <a:extLst>
              <a:ext uri="{FF2B5EF4-FFF2-40B4-BE49-F238E27FC236}">
                <a16:creationId xmlns:a16="http://schemas.microsoft.com/office/drawing/2014/main" id="{8A5CB3D8-3FA4-4284-BE55-1FE24312B32E}"/>
              </a:ext>
            </a:extLst>
          </p:cNvPr>
          <p:cNvPicPr>
            <a:picLocks noChangeAspect="1"/>
          </p:cNvPicPr>
          <p:nvPr/>
        </p:nvPicPr>
        <p:blipFill>
          <a:blip r:embed="rId5"/>
          <a:stretch>
            <a:fillRect/>
          </a:stretch>
        </p:blipFill>
        <p:spPr>
          <a:xfrm>
            <a:off x="2624654" y="1614488"/>
            <a:ext cx="2209799" cy="2325849"/>
          </a:xfrm>
          <a:prstGeom prst="rect">
            <a:avLst/>
          </a:prstGeom>
        </p:spPr>
      </p:pic>
    </p:spTree>
    <p:extLst>
      <p:ext uri="{BB962C8B-B14F-4D97-AF65-F5344CB8AC3E}">
        <p14:creationId xmlns:p14="http://schemas.microsoft.com/office/powerpoint/2010/main" val="309219342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3CCDF-0332-4B2B-9CA4-1FB529AE80F9}"/>
              </a:ext>
            </a:extLst>
          </p:cNvPr>
          <p:cNvSpPr>
            <a:spLocks noGrp="1"/>
          </p:cNvSpPr>
          <p:nvPr>
            <p:ph type="title"/>
          </p:nvPr>
        </p:nvSpPr>
        <p:spPr/>
        <p:txBody>
          <a:bodyPr/>
          <a:lstStyle/>
          <a:p>
            <a:r>
              <a:rPr lang="en-US" dirty="0"/>
              <a:t>Pi Sense Hat – Chuck Paint</a:t>
            </a:r>
          </a:p>
        </p:txBody>
      </p:sp>
      <p:pic>
        <p:nvPicPr>
          <p:cNvPr id="4" name="Content Placeholder 3">
            <a:extLst>
              <a:ext uri="{FF2B5EF4-FFF2-40B4-BE49-F238E27FC236}">
                <a16:creationId xmlns:a16="http://schemas.microsoft.com/office/drawing/2014/main" id="{18822DBC-A342-4F15-BC4B-9C193501A051}"/>
              </a:ext>
            </a:extLst>
          </p:cNvPr>
          <p:cNvPicPr>
            <a:picLocks noGrp="1" noChangeAspect="1"/>
          </p:cNvPicPr>
          <p:nvPr>
            <p:ph idx="1"/>
          </p:nvPr>
        </p:nvPicPr>
        <p:blipFill>
          <a:blip r:embed="rId2"/>
          <a:stretch>
            <a:fillRect/>
          </a:stretch>
        </p:blipFill>
        <p:spPr>
          <a:xfrm>
            <a:off x="3276600" y="3962401"/>
            <a:ext cx="2819400" cy="1904273"/>
          </a:xfrm>
          <a:prstGeom prst="rect">
            <a:avLst/>
          </a:prstGeom>
        </p:spPr>
      </p:pic>
      <p:pic>
        <p:nvPicPr>
          <p:cNvPr id="3" name="Picture 2">
            <a:extLst>
              <a:ext uri="{FF2B5EF4-FFF2-40B4-BE49-F238E27FC236}">
                <a16:creationId xmlns:a16="http://schemas.microsoft.com/office/drawing/2014/main" id="{7EC305A6-2506-4C22-931D-F51862FD3D63}"/>
              </a:ext>
            </a:extLst>
          </p:cNvPr>
          <p:cNvPicPr>
            <a:picLocks noChangeAspect="1"/>
          </p:cNvPicPr>
          <p:nvPr/>
        </p:nvPicPr>
        <p:blipFill>
          <a:blip r:embed="rId3"/>
          <a:stretch>
            <a:fillRect/>
          </a:stretch>
        </p:blipFill>
        <p:spPr>
          <a:xfrm>
            <a:off x="1981201" y="1295400"/>
            <a:ext cx="7315200" cy="2155290"/>
          </a:xfrm>
          <a:prstGeom prst="rect">
            <a:avLst/>
          </a:prstGeom>
        </p:spPr>
      </p:pic>
      <p:pic>
        <p:nvPicPr>
          <p:cNvPr id="6" name="Picture 5">
            <a:extLst>
              <a:ext uri="{FF2B5EF4-FFF2-40B4-BE49-F238E27FC236}">
                <a16:creationId xmlns:a16="http://schemas.microsoft.com/office/drawing/2014/main" id="{17C20C85-04B1-4116-A352-FE337F6992B5}"/>
              </a:ext>
            </a:extLst>
          </p:cNvPr>
          <p:cNvPicPr>
            <a:picLocks noChangeAspect="1"/>
          </p:cNvPicPr>
          <p:nvPr/>
        </p:nvPicPr>
        <p:blipFill>
          <a:blip r:embed="rId4"/>
          <a:stretch>
            <a:fillRect/>
          </a:stretch>
        </p:blipFill>
        <p:spPr>
          <a:xfrm>
            <a:off x="6922891" y="2590800"/>
            <a:ext cx="3678435" cy="3976687"/>
          </a:xfrm>
          <a:prstGeom prst="rect">
            <a:avLst/>
          </a:prstGeom>
        </p:spPr>
      </p:pic>
    </p:spTree>
    <p:extLst>
      <p:ext uri="{BB962C8B-B14F-4D97-AF65-F5344CB8AC3E}">
        <p14:creationId xmlns:p14="http://schemas.microsoft.com/office/powerpoint/2010/main" val="3169547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85905-FCF4-4A57-B8F0-5712406447FD}"/>
              </a:ext>
            </a:extLst>
          </p:cNvPr>
          <p:cNvSpPr>
            <a:spLocks noGrp="1"/>
          </p:cNvSpPr>
          <p:nvPr>
            <p:ph type="title"/>
          </p:nvPr>
        </p:nvSpPr>
        <p:spPr/>
        <p:txBody>
          <a:bodyPr/>
          <a:lstStyle/>
          <a:p>
            <a:r>
              <a:rPr lang="en-US" dirty="0"/>
              <a:t>RP2040 – Raspberry Pi Pico </a:t>
            </a:r>
          </a:p>
        </p:txBody>
      </p:sp>
      <p:sp>
        <p:nvSpPr>
          <p:cNvPr id="3" name="Content Placeholder 2">
            <a:extLst>
              <a:ext uri="{FF2B5EF4-FFF2-40B4-BE49-F238E27FC236}">
                <a16:creationId xmlns:a16="http://schemas.microsoft.com/office/drawing/2014/main" id="{1E3C8095-C8F4-4546-87C7-FD9C994CBB23}"/>
              </a:ext>
            </a:extLst>
          </p:cNvPr>
          <p:cNvSpPr>
            <a:spLocks noGrp="1"/>
          </p:cNvSpPr>
          <p:nvPr>
            <p:ph sz="half" idx="1"/>
          </p:nvPr>
        </p:nvSpPr>
        <p:spPr/>
        <p:txBody>
          <a:bodyPr>
            <a:normAutofit/>
          </a:bodyPr>
          <a:lstStyle/>
          <a:p>
            <a:r>
              <a:rPr lang="en-US" sz="2400" b="0" i="0" dirty="0">
                <a:solidFill>
                  <a:srgbClr val="000000"/>
                </a:solidFill>
                <a:effectLst/>
                <a:latin typeface="proxima nova"/>
              </a:rPr>
              <a:t>Dual ARM Cortex-M0+ @ 133MHz</a:t>
            </a:r>
          </a:p>
          <a:p>
            <a:r>
              <a:rPr lang="en-US" sz="2400" dirty="0">
                <a:solidFill>
                  <a:srgbClr val="000000"/>
                </a:solidFill>
                <a:latin typeface="proxima nova"/>
              </a:rPr>
              <a:t>264KB RAM 2MB Flash</a:t>
            </a:r>
          </a:p>
          <a:p>
            <a:r>
              <a:rPr lang="en-US" sz="2400" b="0" i="0" dirty="0" err="1">
                <a:solidFill>
                  <a:srgbClr val="000000"/>
                </a:solidFill>
                <a:effectLst/>
                <a:latin typeface="proxima nova"/>
              </a:rPr>
              <a:t>CircuitPython</a:t>
            </a:r>
            <a:r>
              <a:rPr lang="en-US" sz="2400" dirty="0">
                <a:solidFill>
                  <a:srgbClr val="000000"/>
                </a:solidFill>
                <a:latin typeface="proxima nova"/>
              </a:rPr>
              <a:t>, </a:t>
            </a:r>
            <a:r>
              <a:rPr lang="en-US" sz="2400" dirty="0" err="1">
                <a:solidFill>
                  <a:srgbClr val="000000"/>
                </a:solidFill>
                <a:latin typeface="proxima nova"/>
              </a:rPr>
              <a:t>MicroPython</a:t>
            </a:r>
            <a:r>
              <a:rPr lang="en-US" sz="2400" dirty="0">
                <a:solidFill>
                  <a:srgbClr val="000000"/>
                </a:solidFill>
                <a:latin typeface="proxima nova"/>
              </a:rPr>
              <a:t>, C/C++</a:t>
            </a:r>
            <a:endParaRPr lang="en-US" sz="2400" b="0" i="0" dirty="0">
              <a:solidFill>
                <a:srgbClr val="000000"/>
              </a:solidFill>
              <a:effectLst/>
              <a:latin typeface="proxima nova"/>
            </a:endParaRPr>
          </a:p>
          <a:p>
            <a:pPr algn="l">
              <a:buFont typeface="Arial" panose="020B0604020202020204" pitchFamily="34" charset="0"/>
              <a:buChar char="•"/>
            </a:pPr>
            <a:r>
              <a:rPr lang="en-US" sz="2400" b="0" i="0" dirty="0">
                <a:solidFill>
                  <a:srgbClr val="000000"/>
                </a:solidFill>
                <a:effectLst/>
                <a:latin typeface="proxima nova"/>
              </a:rPr>
              <a:t>30 GPIO pins</a:t>
            </a:r>
          </a:p>
          <a:p>
            <a:pPr algn="l">
              <a:buFont typeface="Arial" panose="020B0604020202020204" pitchFamily="34" charset="0"/>
              <a:buChar char="•"/>
            </a:pPr>
            <a:r>
              <a:rPr lang="en-US" sz="2400" b="0" i="0" dirty="0">
                <a:solidFill>
                  <a:srgbClr val="000000"/>
                </a:solidFill>
                <a:effectLst/>
                <a:latin typeface="proxima nova"/>
              </a:rPr>
              <a:t>4 analog inputs</a:t>
            </a:r>
          </a:p>
          <a:p>
            <a:pPr algn="l">
              <a:buFont typeface="Arial" panose="020B0604020202020204" pitchFamily="34" charset="0"/>
              <a:buChar char="•"/>
            </a:pPr>
            <a:r>
              <a:rPr lang="en-US" sz="2400" b="0" i="0" dirty="0">
                <a:solidFill>
                  <a:srgbClr val="000000"/>
                </a:solidFill>
                <a:effectLst/>
                <a:latin typeface="proxima nova"/>
              </a:rPr>
              <a:t>2 UARTs</a:t>
            </a:r>
          </a:p>
          <a:p>
            <a:pPr algn="l">
              <a:buFont typeface="Arial" panose="020B0604020202020204" pitchFamily="34" charset="0"/>
              <a:buChar char="•"/>
            </a:pPr>
            <a:r>
              <a:rPr lang="en-US" sz="2400" b="0" i="0" dirty="0">
                <a:solidFill>
                  <a:srgbClr val="000000"/>
                </a:solidFill>
                <a:effectLst/>
                <a:latin typeface="proxima nova"/>
              </a:rPr>
              <a:t>2 SPI controllers</a:t>
            </a:r>
          </a:p>
          <a:p>
            <a:pPr algn="l">
              <a:buFont typeface="Arial" panose="020B0604020202020204" pitchFamily="34" charset="0"/>
              <a:buChar char="•"/>
            </a:pPr>
            <a:r>
              <a:rPr lang="en-US" sz="2400" b="0" i="0" dirty="0">
                <a:solidFill>
                  <a:srgbClr val="000000"/>
                </a:solidFill>
                <a:effectLst/>
                <a:latin typeface="proxima nova"/>
              </a:rPr>
              <a:t>2 I2C controllers</a:t>
            </a:r>
          </a:p>
          <a:p>
            <a:pPr algn="l">
              <a:buFont typeface="Arial" panose="020B0604020202020204" pitchFamily="34" charset="0"/>
              <a:buChar char="•"/>
            </a:pPr>
            <a:r>
              <a:rPr lang="en-US" sz="2400" b="0" i="0" dirty="0">
                <a:solidFill>
                  <a:srgbClr val="000000"/>
                </a:solidFill>
                <a:effectLst/>
                <a:latin typeface="proxima nova"/>
              </a:rPr>
              <a:t>16 PWM channels</a:t>
            </a:r>
          </a:p>
          <a:p>
            <a:pPr marL="0" indent="0">
              <a:buNone/>
            </a:pPr>
            <a:endParaRPr lang="en-US" dirty="0"/>
          </a:p>
        </p:txBody>
      </p:sp>
      <p:sp>
        <p:nvSpPr>
          <p:cNvPr id="4" name="Content Placeholder 3">
            <a:extLst>
              <a:ext uri="{FF2B5EF4-FFF2-40B4-BE49-F238E27FC236}">
                <a16:creationId xmlns:a16="http://schemas.microsoft.com/office/drawing/2014/main" id="{E5DED84E-0630-4A0A-9C9A-3F4C462E51E2}"/>
              </a:ext>
            </a:extLst>
          </p:cNvPr>
          <p:cNvSpPr>
            <a:spLocks noGrp="1"/>
          </p:cNvSpPr>
          <p:nvPr>
            <p:ph sz="half" idx="2"/>
          </p:nvPr>
        </p:nvSpPr>
        <p:spPr/>
        <p:txBody>
          <a:bodyPr>
            <a:normAutofit/>
          </a:bodyPr>
          <a:lstStyle/>
          <a:p>
            <a:r>
              <a:rPr lang="en-US" dirty="0"/>
              <a:t>Need to get additional screen for display.</a:t>
            </a:r>
          </a:p>
          <a:p>
            <a:r>
              <a:rPr lang="en-US" dirty="0"/>
              <a:t>ADC lower resolution and slow. Difficult to do audio speeds.</a:t>
            </a:r>
          </a:p>
          <a:p>
            <a:r>
              <a:rPr lang="en-US" dirty="0"/>
              <a:t>No Wi-Fi/BT need add on for IOT</a:t>
            </a:r>
          </a:p>
          <a:p>
            <a:r>
              <a:rPr lang="en-US" dirty="0"/>
              <a:t>Currently no Arduino IDE support.</a:t>
            </a:r>
          </a:p>
          <a:p>
            <a:endParaRPr lang="en-US" dirty="0"/>
          </a:p>
        </p:txBody>
      </p:sp>
      <p:pic>
        <p:nvPicPr>
          <p:cNvPr id="6" name="Picture 5" descr="A picture containing text, electronics, circuit&#10;&#10;Description automatically generated">
            <a:extLst>
              <a:ext uri="{FF2B5EF4-FFF2-40B4-BE49-F238E27FC236}">
                <a16:creationId xmlns:a16="http://schemas.microsoft.com/office/drawing/2014/main" id="{59CAB328-41F1-4AE0-806F-F5CC77410C59}"/>
              </a:ext>
            </a:extLst>
          </p:cNvPr>
          <p:cNvPicPr>
            <a:picLocks noChangeAspect="1"/>
          </p:cNvPicPr>
          <p:nvPr/>
        </p:nvPicPr>
        <p:blipFill>
          <a:blip r:embed="rId2"/>
          <a:stretch>
            <a:fillRect/>
          </a:stretch>
        </p:blipFill>
        <p:spPr>
          <a:xfrm>
            <a:off x="7772401" y="381000"/>
            <a:ext cx="2726474" cy="1143000"/>
          </a:xfrm>
          <a:prstGeom prst="rect">
            <a:avLst/>
          </a:prstGeom>
        </p:spPr>
      </p:pic>
    </p:spTree>
    <p:extLst>
      <p:ext uri="{BB962C8B-B14F-4D97-AF65-F5344CB8AC3E}">
        <p14:creationId xmlns:p14="http://schemas.microsoft.com/office/powerpoint/2010/main" val="50764791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8ED8B-1074-4A72-BA76-5C858856EB4C}"/>
              </a:ext>
            </a:extLst>
          </p:cNvPr>
          <p:cNvSpPr>
            <a:spLocks noGrp="1"/>
          </p:cNvSpPr>
          <p:nvPr>
            <p:ph type="title"/>
          </p:nvPr>
        </p:nvSpPr>
        <p:spPr>
          <a:xfrm>
            <a:off x="609600" y="533400"/>
            <a:ext cx="10972800" cy="990600"/>
          </a:xfrm>
        </p:spPr>
        <p:txBody>
          <a:bodyPr vert="horz" lIns="91440" tIns="45720" rIns="91440" bIns="45720" rtlCol="0" anchor="ctr">
            <a:normAutofit/>
          </a:bodyPr>
          <a:lstStyle/>
          <a:p>
            <a:r>
              <a:rPr lang="en-US" kern="1200" spc="-100" baseline="0" dirty="0">
                <a:latin typeface="+mj-lt"/>
                <a:ea typeface="+mj-ea"/>
                <a:cs typeface="+mj-cs"/>
              </a:rPr>
              <a:t>STEMMA QT (Adafruit) and </a:t>
            </a:r>
            <a:r>
              <a:rPr lang="en-US" kern="1200" spc="-100" baseline="0" dirty="0" err="1">
                <a:latin typeface="+mj-lt"/>
                <a:ea typeface="+mj-ea"/>
                <a:cs typeface="+mj-cs"/>
              </a:rPr>
              <a:t>Qwiic</a:t>
            </a:r>
            <a:r>
              <a:rPr lang="en-US" kern="1200" spc="-100" baseline="0" dirty="0">
                <a:latin typeface="+mj-lt"/>
                <a:ea typeface="+mj-ea"/>
                <a:cs typeface="+mj-cs"/>
              </a:rPr>
              <a:t> (</a:t>
            </a:r>
            <a:r>
              <a:rPr lang="en-US" kern="1200" spc="-100" baseline="0" dirty="0" err="1">
                <a:latin typeface="+mj-lt"/>
                <a:ea typeface="+mj-ea"/>
                <a:cs typeface="+mj-cs"/>
              </a:rPr>
              <a:t>SparkFun</a:t>
            </a:r>
            <a:r>
              <a:rPr lang="en-US" kern="1200" spc="-100" baseline="0" dirty="0">
                <a:latin typeface="+mj-lt"/>
                <a:ea typeface="+mj-ea"/>
                <a:cs typeface="+mj-cs"/>
              </a:rPr>
              <a:t>)</a:t>
            </a:r>
          </a:p>
        </p:txBody>
      </p:sp>
      <p:sp>
        <p:nvSpPr>
          <p:cNvPr id="4" name="Rectangle 1">
            <a:extLst>
              <a:ext uri="{FF2B5EF4-FFF2-40B4-BE49-F238E27FC236}">
                <a16:creationId xmlns:a16="http://schemas.microsoft.com/office/drawing/2014/main" id="{81C4E311-2CCA-4CC7-B5D7-DE54A0EF05FA}"/>
              </a:ext>
            </a:extLst>
          </p:cNvPr>
          <p:cNvSpPr>
            <a:spLocks noChangeArrowheads="1"/>
          </p:cNvSpPr>
          <p:nvPr/>
        </p:nvSpPr>
        <p:spPr bwMode="auto">
          <a:xfrm>
            <a:off x="609600" y="1673352"/>
            <a:ext cx="5384800" cy="4718304"/>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lnSpcReduction="10000"/>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eaLnBrk="1" fontAlgn="base" hangingPunct="1">
              <a:spcBef>
                <a:spcPct val="20000"/>
              </a:spcBef>
              <a:spcAft>
                <a:spcPct val="0"/>
              </a:spcAft>
              <a:buClr>
                <a:schemeClr val="accent1"/>
              </a:buClr>
              <a:buSzTx/>
              <a:buFont typeface="Arial" pitchFamily="34" charset="0"/>
              <a:buChar char="•"/>
              <a:tabLst/>
            </a:pPr>
            <a:r>
              <a:rPr lang="en-US" sz="2000" b="0" i="0" dirty="0">
                <a:solidFill>
                  <a:srgbClr val="333333"/>
                </a:solidFill>
                <a:effectLst/>
                <a:latin typeface="proxima nova"/>
              </a:rPr>
              <a:t>Plugging in the sensor is easy, you just need to connect a JST-to-JST cable. </a:t>
            </a:r>
            <a:r>
              <a:rPr lang="en-US" sz="2000" b="0" i="0" u="none" strike="noStrike" dirty="0">
                <a:solidFill>
                  <a:srgbClr val="0062C7"/>
                </a:solidFill>
                <a:effectLst/>
                <a:latin typeface="proxima nova"/>
                <a:hlinkClick r:id="rId2"/>
              </a:rPr>
              <a:t>So for example, you can make a IoT plant monitor with two parts connected in series with no soldering or special wiring.</a:t>
            </a:r>
            <a:r>
              <a:rPr lang="en-US" sz="2000" b="0" i="0" u="none" strike="noStrike" dirty="0">
                <a:solidFill>
                  <a:srgbClr val="0062C7"/>
                </a:solidFill>
                <a:effectLst/>
                <a:latin typeface="proxima nova"/>
              </a:rPr>
              <a:t> </a:t>
            </a:r>
          </a:p>
          <a:p>
            <a:pPr marL="0" marR="0" lvl="0" indent="0" eaLnBrk="1" fontAlgn="base" hangingPunct="1">
              <a:spcBef>
                <a:spcPct val="20000"/>
              </a:spcBef>
              <a:spcAft>
                <a:spcPct val="0"/>
              </a:spcAft>
              <a:buClr>
                <a:schemeClr val="accent1"/>
              </a:buClr>
              <a:buSzTx/>
              <a:buFont typeface="Arial" pitchFamily="34" charset="0"/>
              <a:buChar char="•"/>
              <a:tabLst/>
            </a:pPr>
            <a:endParaRPr lang="en-US" sz="2000" b="0" i="0" dirty="0">
              <a:solidFill>
                <a:srgbClr val="333333"/>
              </a:solidFill>
              <a:effectLst/>
              <a:latin typeface="proxima nova"/>
            </a:endParaRPr>
          </a:p>
          <a:p>
            <a:pPr marL="0" marR="0" lvl="0" indent="0" eaLnBrk="1" fontAlgn="base" hangingPunct="1">
              <a:spcBef>
                <a:spcPct val="20000"/>
              </a:spcBef>
              <a:spcAft>
                <a:spcPct val="0"/>
              </a:spcAft>
              <a:buClr>
                <a:schemeClr val="accent1"/>
              </a:buClr>
              <a:buSzTx/>
              <a:buFont typeface="Arial" pitchFamily="34" charset="0"/>
              <a:buChar char="•"/>
              <a:tabLst/>
            </a:pPr>
            <a:r>
              <a:rPr lang="en-US" sz="2000" b="0" i="0" dirty="0">
                <a:solidFill>
                  <a:srgbClr val="333333"/>
                </a:solidFill>
                <a:effectLst/>
                <a:latin typeface="proxima nova"/>
              </a:rPr>
              <a:t>So, for smaller I2C devices, we'll use the JST SH that </a:t>
            </a:r>
            <a:r>
              <a:rPr lang="en-US" sz="2000" b="0" i="0" dirty="0" err="1">
                <a:solidFill>
                  <a:srgbClr val="333333"/>
                </a:solidFill>
                <a:effectLst/>
                <a:latin typeface="proxima nova"/>
              </a:rPr>
              <a:t>SparkFun</a:t>
            </a:r>
            <a:r>
              <a:rPr lang="en-US" sz="2000" b="0" i="0" dirty="0">
                <a:solidFill>
                  <a:srgbClr val="333333"/>
                </a:solidFill>
                <a:effectLst/>
                <a:latin typeface="proxima nova"/>
              </a:rPr>
              <a:t> </a:t>
            </a:r>
            <a:r>
              <a:rPr lang="en-US" sz="2000" b="0" i="0" dirty="0" err="1">
                <a:solidFill>
                  <a:srgbClr val="333333"/>
                </a:solidFill>
                <a:effectLst/>
                <a:latin typeface="proxima nova"/>
              </a:rPr>
              <a:t>Qwiic</a:t>
            </a:r>
            <a:r>
              <a:rPr lang="en-US" sz="2000" b="0" i="0" dirty="0">
                <a:solidFill>
                  <a:srgbClr val="333333"/>
                </a:solidFill>
                <a:effectLst/>
                <a:latin typeface="proxima nova"/>
              </a:rPr>
              <a:t> uses, so that </a:t>
            </a:r>
            <a:r>
              <a:rPr lang="en-US" sz="2000" b="0" i="0" dirty="0" err="1">
                <a:solidFill>
                  <a:srgbClr val="333333"/>
                </a:solidFill>
                <a:effectLst/>
                <a:latin typeface="proxima nova"/>
              </a:rPr>
              <a:t>Qwiic</a:t>
            </a:r>
            <a:r>
              <a:rPr lang="en-US" sz="2000" b="0" i="0" dirty="0">
                <a:solidFill>
                  <a:srgbClr val="333333"/>
                </a:solidFill>
                <a:effectLst/>
                <a:latin typeface="proxima nova"/>
              </a:rPr>
              <a:t> &amp; STEMMA QT sensors are cross-compatible!</a:t>
            </a:r>
          </a:p>
          <a:p>
            <a:pPr marL="0" marR="0" lvl="0" indent="0" eaLnBrk="1" fontAlgn="base" hangingPunct="1">
              <a:spcBef>
                <a:spcPct val="20000"/>
              </a:spcBef>
              <a:spcAft>
                <a:spcPct val="0"/>
              </a:spcAft>
              <a:buClr>
                <a:schemeClr val="accent1"/>
              </a:buClr>
              <a:buSzTx/>
              <a:buFont typeface="Arial" pitchFamily="34" charset="0"/>
              <a:buChar char="•"/>
              <a:tabLst/>
            </a:pPr>
            <a:endParaRPr kumimoji="0" lang="en-US" altLang="en-US" sz="2000" i="0" u="none" strike="noStrike" cap="none" normalizeH="0" baseline="0" dirty="0">
              <a:ln>
                <a:noFill/>
              </a:ln>
              <a:effectLst/>
              <a:latin typeface="+mn-lt"/>
            </a:endParaRPr>
          </a:p>
          <a:p>
            <a:pPr marL="0" marR="0" lvl="0" indent="0" eaLnBrk="1" fontAlgn="base" hangingPunct="1">
              <a:spcBef>
                <a:spcPct val="20000"/>
              </a:spcBef>
              <a:spcAft>
                <a:spcPct val="0"/>
              </a:spcAft>
              <a:buClr>
                <a:schemeClr val="accent1"/>
              </a:buClr>
              <a:buSzTx/>
              <a:buFont typeface="Arial" pitchFamily="34" charset="0"/>
              <a:buChar char="•"/>
              <a:tabLst/>
            </a:pPr>
            <a:r>
              <a:rPr kumimoji="0" lang="en-US" altLang="en-US" sz="2000" i="0" u="none" strike="noStrike" cap="none" normalizeH="0" baseline="0" dirty="0">
                <a:ln>
                  <a:noFill/>
                </a:ln>
                <a:effectLst/>
                <a:latin typeface="+mn-lt"/>
              </a:rPr>
              <a:t>STEMMA QT devices keep the level shifting/regulator, so you can use STEMMA QT with Grove/Gravity/STEMMA/</a:t>
            </a:r>
            <a:r>
              <a:rPr kumimoji="0" lang="en-US" altLang="en-US" sz="2000" i="0" u="none" strike="noStrike" cap="none" normalizeH="0" baseline="0" dirty="0" err="1">
                <a:ln>
                  <a:noFill/>
                </a:ln>
                <a:effectLst/>
                <a:latin typeface="+mn-lt"/>
              </a:rPr>
              <a:t>Qwiic</a:t>
            </a:r>
            <a:r>
              <a:rPr kumimoji="0" lang="en-US" altLang="en-US" sz="2000" i="0" u="none" strike="noStrike" cap="none" normalizeH="0" baseline="0" dirty="0">
                <a:ln>
                  <a:noFill/>
                </a:ln>
                <a:effectLst/>
                <a:latin typeface="+mn-lt"/>
              </a:rPr>
              <a:t> controllers at any voltage range, safely!</a:t>
            </a:r>
            <a:br>
              <a:rPr kumimoji="0" lang="en-US" altLang="en-US" sz="2000" i="0" u="none" strike="noStrike" cap="none" normalizeH="0" baseline="0" dirty="0">
                <a:ln>
                  <a:noFill/>
                </a:ln>
                <a:effectLst/>
                <a:latin typeface="+mn-lt"/>
              </a:rPr>
            </a:br>
            <a:endParaRPr kumimoji="0" lang="en-US" altLang="en-US" sz="2000" i="0" u="none" strike="noStrike" cap="none" normalizeH="0" baseline="0" dirty="0">
              <a:ln>
                <a:noFill/>
              </a:ln>
              <a:effectLst/>
              <a:latin typeface="+mn-lt"/>
            </a:endParaRPr>
          </a:p>
        </p:txBody>
      </p:sp>
      <p:pic>
        <p:nvPicPr>
          <p:cNvPr id="1026" name="Picture 2">
            <a:hlinkClick r:id="rId3"/>
            <a:extLst>
              <a:ext uri="{FF2B5EF4-FFF2-40B4-BE49-F238E27FC236}">
                <a16:creationId xmlns:a16="http://schemas.microsoft.com/office/drawing/2014/main" id="{3FB15E28-3760-4985-89DC-54C5DB2B341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197600" y="2013204"/>
            <a:ext cx="5384800" cy="4038600"/>
          </a:xfrm>
          <a:prstGeom prst="rect">
            <a:avLst/>
          </a:prstGeom>
          <a:solidFill>
            <a:srgbClr val="FFFFFF"/>
          </a:solidFill>
        </p:spPr>
      </p:pic>
      <p:sp>
        <p:nvSpPr>
          <p:cNvPr id="5" name="TextBox 4">
            <a:extLst>
              <a:ext uri="{FF2B5EF4-FFF2-40B4-BE49-F238E27FC236}">
                <a16:creationId xmlns:a16="http://schemas.microsoft.com/office/drawing/2014/main" id="{E3BC7E1B-2411-4C79-919D-84EC614E5B7F}"/>
              </a:ext>
            </a:extLst>
          </p:cNvPr>
          <p:cNvSpPr txBox="1"/>
          <p:nvPr/>
        </p:nvSpPr>
        <p:spPr>
          <a:xfrm>
            <a:off x="6642100" y="1504605"/>
            <a:ext cx="4495800" cy="738664"/>
          </a:xfrm>
          <a:prstGeom prst="rect">
            <a:avLst/>
          </a:prstGeom>
          <a:noFill/>
        </p:spPr>
        <p:txBody>
          <a:bodyPr wrap="square" rtlCol="0">
            <a:spAutoFit/>
          </a:bodyPr>
          <a:lstStyle/>
          <a:p>
            <a:r>
              <a:rPr kumimoji="0" lang="en-US" altLang="en-US" sz="1200" b="0" i="0" u="none" strike="noStrike" cap="none" normalizeH="0" baseline="0" dirty="0">
                <a:ln>
                  <a:noFill/>
                </a:ln>
                <a:effectLst/>
                <a:latin typeface="+mn-lt"/>
              </a:rPr>
              <a:t>Here's an example of a STEMMA QT sensor board. You can use it with any </a:t>
            </a:r>
            <a:r>
              <a:rPr kumimoji="0" lang="en-US" altLang="en-US" sz="1200" b="0" i="0" u="none" strike="noStrike" cap="none" normalizeH="0" baseline="0" dirty="0" err="1">
                <a:ln>
                  <a:noFill/>
                </a:ln>
                <a:effectLst/>
                <a:latin typeface="+mn-lt"/>
              </a:rPr>
              <a:t>Qwiic</a:t>
            </a:r>
            <a:r>
              <a:rPr kumimoji="0" lang="en-US" altLang="en-US" sz="1200" b="0" i="0" u="none" strike="noStrike" cap="none" normalizeH="0" baseline="0" dirty="0">
                <a:ln>
                  <a:noFill/>
                </a:ln>
                <a:effectLst/>
                <a:latin typeface="+mn-lt"/>
              </a:rPr>
              <a:t> board or device!</a:t>
            </a:r>
          </a:p>
          <a:p>
            <a:endParaRPr lang="en-US" dirty="0"/>
          </a:p>
        </p:txBody>
      </p:sp>
      <p:sp>
        <p:nvSpPr>
          <p:cNvPr id="6" name="TextBox 5">
            <a:extLst>
              <a:ext uri="{FF2B5EF4-FFF2-40B4-BE49-F238E27FC236}">
                <a16:creationId xmlns:a16="http://schemas.microsoft.com/office/drawing/2014/main" id="{12701C45-58A5-42B1-B847-13F2A4CCA578}"/>
              </a:ext>
            </a:extLst>
          </p:cNvPr>
          <p:cNvSpPr txBox="1"/>
          <p:nvPr/>
        </p:nvSpPr>
        <p:spPr>
          <a:xfrm>
            <a:off x="4419600" y="6358128"/>
            <a:ext cx="7620000" cy="276999"/>
          </a:xfrm>
          <a:prstGeom prst="rect">
            <a:avLst/>
          </a:prstGeom>
          <a:noFill/>
        </p:spPr>
        <p:txBody>
          <a:bodyPr wrap="square" rtlCol="0">
            <a:spAutoFit/>
          </a:bodyPr>
          <a:lstStyle/>
          <a:p>
            <a:r>
              <a:rPr lang="en-US" sz="1200" dirty="0"/>
              <a:t>From: </a:t>
            </a:r>
            <a:r>
              <a:rPr lang="en-US" sz="1200" dirty="0">
                <a:hlinkClick r:id="rId5"/>
              </a:rPr>
              <a:t>https://learn.adafruit.com/introducing-adafruit-stemma-qt/what-is-stemma-qt</a:t>
            </a:r>
            <a:r>
              <a:rPr lang="en-US" sz="1200" dirty="0"/>
              <a:t> </a:t>
            </a:r>
          </a:p>
        </p:txBody>
      </p:sp>
    </p:spTree>
    <p:extLst>
      <p:ext uri="{BB962C8B-B14F-4D97-AF65-F5344CB8AC3E}">
        <p14:creationId xmlns:p14="http://schemas.microsoft.com/office/powerpoint/2010/main" val="204395694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0295-BE07-40AA-8203-28E7D6F5FA10}"/>
              </a:ext>
            </a:extLst>
          </p:cNvPr>
          <p:cNvSpPr>
            <a:spLocks noGrp="1"/>
          </p:cNvSpPr>
          <p:nvPr>
            <p:ph type="title"/>
          </p:nvPr>
        </p:nvSpPr>
        <p:spPr>
          <a:xfrm>
            <a:off x="1981200" y="238125"/>
            <a:ext cx="8229600" cy="990600"/>
          </a:xfrm>
        </p:spPr>
        <p:txBody>
          <a:bodyPr/>
          <a:lstStyle/>
          <a:p>
            <a:r>
              <a:rPr lang="en-US" dirty="0"/>
              <a:t>Looking at the I2C bus </a:t>
            </a:r>
          </a:p>
        </p:txBody>
      </p:sp>
      <p:sp>
        <p:nvSpPr>
          <p:cNvPr id="3" name="Content Placeholder 2">
            <a:extLst>
              <a:ext uri="{FF2B5EF4-FFF2-40B4-BE49-F238E27FC236}">
                <a16:creationId xmlns:a16="http://schemas.microsoft.com/office/drawing/2014/main" id="{F8480291-1E02-4027-BEE9-5643FABC9843}"/>
              </a:ext>
            </a:extLst>
          </p:cNvPr>
          <p:cNvSpPr>
            <a:spLocks noGrp="1"/>
          </p:cNvSpPr>
          <p:nvPr>
            <p:ph idx="1"/>
          </p:nvPr>
        </p:nvSpPr>
        <p:spPr>
          <a:xfrm>
            <a:off x="2044822" y="1066801"/>
            <a:ext cx="9689977" cy="5705475"/>
          </a:xfrm>
        </p:spPr>
        <p:txBody>
          <a:bodyPr>
            <a:normAutofit/>
          </a:bodyPr>
          <a:lstStyle/>
          <a:p>
            <a:pPr marL="0" indent="0">
              <a:buNone/>
            </a:pPr>
            <a:r>
              <a:rPr lang="en-US" sz="2000" dirty="0"/>
              <a:t>i2cdetect –y 1    This shows the devices on Bus 1 </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i2cdump –y 1 0x5f    Will dump the registers of device 0x5F</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I2cget –y 1 0x5f 0x10   Will get register 16 (0x10) of device 0X5F</a:t>
            </a:r>
          </a:p>
          <a:p>
            <a:pPr marL="0" indent="0">
              <a:buNone/>
            </a:pPr>
            <a:endParaRPr lang="en-US" sz="2000" dirty="0"/>
          </a:p>
          <a:p>
            <a:pPr marL="0" indent="0">
              <a:buNone/>
            </a:pPr>
            <a:r>
              <a:rPr lang="en-US" sz="2000" dirty="0"/>
              <a:t>I2cset –y 1 0x5f 0x10 0x3f   Will get register 2 of device 0X5F</a:t>
            </a:r>
          </a:p>
          <a:p>
            <a:pPr marL="0" indent="0">
              <a:buNone/>
            </a:pPr>
            <a:endParaRPr lang="en-US" dirty="0"/>
          </a:p>
        </p:txBody>
      </p:sp>
      <p:pic>
        <p:nvPicPr>
          <p:cNvPr id="8" name="Picture 7">
            <a:extLst>
              <a:ext uri="{FF2B5EF4-FFF2-40B4-BE49-F238E27FC236}">
                <a16:creationId xmlns:a16="http://schemas.microsoft.com/office/drawing/2014/main" id="{022FE331-44E5-43E3-8D51-7179016EC8F7}"/>
              </a:ext>
            </a:extLst>
          </p:cNvPr>
          <p:cNvPicPr>
            <a:picLocks noChangeAspect="1"/>
          </p:cNvPicPr>
          <p:nvPr/>
        </p:nvPicPr>
        <p:blipFill>
          <a:blip r:embed="rId2"/>
          <a:stretch>
            <a:fillRect/>
          </a:stretch>
        </p:blipFill>
        <p:spPr>
          <a:xfrm>
            <a:off x="2209800" y="1562100"/>
            <a:ext cx="4248150" cy="1562100"/>
          </a:xfrm>
          <a:prstGeom prst="rect">
            <a:avLst/>
          </a:prstGeom>
        </p:spPr>
      </p:pic>
      <p:pic>
        <p:nvPicPr>
          <p:cNvPr id="13" name="Picture 12">
            <a:extLst>
              <a:ext uri="{FF2B5EF4-FFF2-40B4-BE49-F238E27FC236}">
                <a16:creationId xmlns:a16="http://schemas.microsoft.com/office/drawing/2014/main" id="{D26F7221-52B4-4437-BDC6-7CBC35AB750B}"/>
              </a:ext>
            </a:extLst>
          </p:cNvPr>
          <p:cNvPicPr>
            <a:picLocks noChangeAspect="1"/>
          </p:cNvPicPr>
          <p:nvPr/>
        </p:nvPicPr>
        <p:blipFill>
          <a:blip r:embed="rId3"/>
          <a:stretch>
            <a:fillRect/>
          </a:stretch>
        </p:blipFill>
        <p:spPr>
          <a:xfrm>
            <a:off x="2209800" y="3733800"/>
            <a:ext cx="5657850" cy="1209675"/>
          </a:xfrm>
          <a:prstGeom prst="rect">
            <a:avLst/>
          </a:prstGeom>
        </p:spPr>
      </p:pic>
      <p:pic>
        <p:nvPicPr>
          <p:cNvPr id="15" name="Picture 14">
            <a:extLst>
              <a:ext uri="{FF2B5EF4-FFF2-40B4-BE49-F238E27FC236}">
                <a16:creationId xmlns:a16="http://schemas.microsoft.com/office/drawing/2014/main" id="{7623F1D4-350C-4D1E-A3DE-4603D7D9799E}"/>
              </a:ext>
            </a:extLst>
          </p:cNvPr>
          <p:cNvPicPr>
            <a:picLocks noChangeAspect="1"/>
          </p:cNvPicPr>
          <p:nvPr/>
        </p:nvPicPr>
        <p:blipFill>
          <a:blip r:embed="rId4"/>
          <a:stretch>
            <a:fillRect/>
          </a:stretch>
        </p:blipFill>
        <p:spPr>
          <a:xfrm>
            <a:off x="2209800" y="5438774"/>
            <a:ext cx="4286250" cy="352425"/>
          </a:xfrm>
          <a:prstGeom prst="rect">
            <a:avLst/>
          </a:prstGeom>
        </p:spPr>
      </p:pic>
      <p:pic>
        <p:nvPicPr>
          <p:cNvPr id="17" name="Picture 16">
            <a:extLst>
              <a:ext uri="{FF2B5EF4-FFF2-40B4-BE49-F238E27FC236}">
                <a16:creationId xmlns:a16="http://schemas.microsoft.com/office/drawing/2014/main" id="{4E22840C-E940-4A1A-BE70-07DCCD37F9DE}"/>
              </a:ext>
            </a:extLst>
          </p:cNvPr>
          <p:cNvPicPr>
            <a:picLocks noChangeAspect="1"/>
          </p:cNvPicPr>
          <p:nvPr/>
        </p:nvPicPr>
        <p:blipFill>
          <a:blip r:embed="rId5"/>
          <a:stretch>
            <a:fillRect/>
          </a:stretch>
        </p:blipFill>
        <p:spPr>
          <a:xfrm>
            <a:off x="2209800" y="6257926"/>
            <a:ext cx="4629150" cy="514350"/>
          </a:xfrm>
          <a:prstGeom prst="rect">
            <a:avLst/>
          </a:prstGeom>
        </p:spPr>
      </p:pic>
    </p:spTree>
    <p:extLst>
      <p:ext uri="{BB962C8B-B14F-4D97-AF65-F5344CB8AC3E}">
        <p14:creationId xmlns:p14="http://schemas.microsoft.com/office/powerpoint/2010/main" val="364997999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B2C2F-56CE-40B3-8486-12B079BEC5E3}"/>
              </a:ext>
            </a:extLst>
          </p:cNvPr>
          <p:cNvSpPr>
            <a:spLocks noGrp="1"/>
          </p:cNvSpPr>
          <p:nvPr>
            <p:ph type="title"/>
          </p:nvPr>
        </p:nvSpPr>
        <p:spPr/>
        <p:txBody>
          <a:bodyPr>
            <a:normAutofit fontScale="90000"/>
          </a:bodyPr>
          <a:lstStyle/>
          <a:p>
            <a:r>
              <a:rPr lang="en-US" dirty="0"/>
              <a:t>Hookup the SGP30</a:t>
            </a:r>
            <a:br>
              <a:rPr lang="en-US" dirty="0"/>
            </a:br>
            <a:r>
              <a:rPr lang="en-US" dirty="0"/>
              <a:t>*** Note power off while changing wires!!!</a:t>
            </a:r>
          </a:p>
        </p:txBody>
      </p:sp>
      <p:pic>
        <p:nvPicPr>
          <p:cNvPr id="4" name="Picture 3">
            <a:extLst>
              <a:ext uri="{FF2B5EF4-FFF2-40B4-BE49-F238E27FC236}">
                <a16:creationId xmlns:a16="http://schemas.microsoft.com/office/drawing/2014/main" id="{33E9EBFF-508C-4311-B3F2-A549BE814DA5}"/>
              </a:ext>
            </a:extLst>
          </p:cNvPr>
          <p:cNvPicPr>
            <a:picLocks noChangeAspect="1"/>
          </p:cNvPicPr>
          <p:nvPr/>
        </p:nvPicPr>
        <p:blipFill>
          <a:blip r:embed="rId2"/>
          <a:stretch>
            <a:fillRect/>
          </a:stretch>
        </p:blipFill>
        <p:spPr>
          <a:xfrm rot="16200000">
            <a:off x="3348687" y="-725850"/>
            <a:ext cx="5037427" cy="9906003"/>
          </a:xfrm>
          <a:prstGeom prst="rect">
            <a:avLst/>
          </a:prstGeom>
        </p:spPr>
      </p:pic>
    </p:spTree>
    <p:extLst>
      <p:ext uri="{BB962C8B-B14F-4D97-AF65-F5344CB8AC3E}">
        <p14:creationId xmlns:p14="http://schemas.microsoft.com/office/powerpoint/2010/main" val="28427843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B9C01-C090-47B7-A9FF-C21D52B11D78}"/>
              </a:ext>
            </a:extLst>
          </p:cNvPr>
          <p:cNvSpPr>
            <a:spLocks noGrp="1"/>
          </p:cNvSpPr>
          <p:nvPr>
            <p:ph type="title"/>
          </p:nvPr>
        </p:nvSpPr>
        <p:spPr/>
        <p:txBody>
          <a:bodyPr/>
          <a:lstStyle/>
          <a:p>
            <a:r>
              <a:rPr lang="en-US" dirty="0"/>
              <a:t>After power on check i2cdetect and run sgp30.py</a:t>
            </a:r>
          </a:p>
        </p:txBody>
      </p:sp>
      <p:pic>
        <p:nvPicPr>
          <p:cNvPr id="6" name="Content Placeholder 5">
            <a:extLst>
              <a:ext uri="{FF2B5EF4-FFF2-40B4-BE49-F238E27FC236}">
                <a16:creationId xmlns:a16="http://schemas.microsoft.com/office/drawing/2014/main" id="{C2E629D2-3738-485F-840B-D2F77E3314EC}"/>
              </a:ext>
            </a:extLst>
          </p:cNvPr>
          <p:cNvPicPr>
            <a:picLocks noGrp="1" noChangeAspect="1"/>
          </p:cNvPicPr>
          <p:nvPr>
            <p:ph sz="half" idx="1"/>
          </p:nvPr>
        </p:nvPicPr>
        <p:blipFill>
          <a:blip r:embed="rId2"/>
          <a:stretch>
            <a:fillRect/>
          </a:stretch>
        </p:blipFill>
        <p:spPr>
          <a:xfrm>
            <a:off x="609600" y="1491343"/>
            <a:ext cx="4448175" cy="1581150"/>
          </a:xfrm>
        </p:spPr>
      </p:pic>
      <p:sp>
        <p:nvSpPr>
          <p:cNvPr id="7" name="Rectangle 6">
            <a:extLst>
              <a:ext uri="{FF2B5EF4-FFF2-40B4-BE49-F238E27FC236}">
                <a16:creationId xmlns:a16="http://schemas.microsoft.com/office/drawing/2014/main" id="{E2923308-221C-46F2-AF89-F4CF624C54E2}"/>
              </a:ext>
            </a:extLst>
          </p:cNvPr>
          <p:cNvSpPr/>
          <p:nvPr/>
        </p:nvSpPr>
        <p:spPr>
          <a:xfrm>
            <a:off x="2743200" y="2590800"/>
            <a:ext cx="228600" cy="152400"/>
          </a:xfrm>
          <a:prstGeom prst="rect">
            <a:avLst/>
          </a:prstGeom>
          <a:solidFill>
            <a:srgbClr val="FFFF00">
              <a:alpha val="5411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617D55B-4F73-434A-9C80-156555F6FF1A}"/>
              </a:ext>
            </a:extLst>
          </p:cNvPr>
          <p:cNvPicPr>
            <a:picLocks noChangeAspect="1"/>
          </p:cNvPicPr>
          <p:nvPr/>
        </p:nvPicPr>
        <p:blipFill>
          <a:blip r:embed="rId3"/>
          <a:stretch>
            <a:fillRect/>
          </a:stretch>
        </p:blipFill>
        <p:spPr>
          <a:xfrm>
            <a:off x="685800" y="3222075"/>
            <a:ext cx="9277350" cy="3635925"/>
          </a:xfrm>
          <a:prstGeom prst="rect">
            <a:avLst/>
          </a:prstGeom>
        </p:spPr>
      </p:pic>
    </p:spTree>
    <p:extLst>
      <p:ext uri="{BB962C8B-B14F-4D97-AF65-F5344CB8AC3E}">
        <p14:creationId xmlns:p14="http://schemas.microsoft.com/office/powerpoint/2010/main" val="97584938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533400"/>
            <a:ext cx="8229600" cy="4648200"/>
          </a:xfrm>
        </p:spPr>
        <p:txBody>
          <a:bodyPr/>
          <a:lstStyle/>
          <a:p>
            <a:pPr algn="ctr"/>
            <a:r>
              <a:rPr lang="en-US" dirty="0"/>
              <a:t>Thanks !!!</a:t>
            </a:r>
            <a:br>
              <a:rPr lang="en-US" dirty="0"/>
            </a:br>
            <a:r>
              <a:rPr lang="en-US" dirty="0"/>
              <a:t>Have Fun With </a:t>
            </a:r>
            <a:br>
              <a:rPr lang="en-US" dirty="0"/>
            </a:br>
            <a:r>
              <a:rPr lang="en-US" dirty="0"/>
              <a:t>Raspberry Pi</a:t>
            </a:r>
          </a:p>
        </p:txBody>
      </p:sp>
      <p:pic>
        <p:nvPicPr>
          <p:cNvPr id="4" name="Picture 2" descr="Raspi_Colour_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5334000" y="4267201"/>
            <a:ext cx="1371600" cy="165424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EEECE1"/>
                  </a:outerShdw>
                </a:effectLst>
              </a14:hiddenEffects>
            </a:ext>
          </a:extLst>
        </p:spPr>
      </p:pic>
      <p:sp>
        <p:nvSpPr>
          <p:cNvPr id="3" name="TextBox 2">
            <a:extLst>
              <a:ext uri="{FF2B5EF4-FFF2-40B4-BE49-F238E27FC236}">
                <a16:creationId xmlns:a16="http://schemas.microsoft.com/office/drawing/2014/main" id="{CAD19204-7AAC-426E-8B07-48B15201E5D5}"/>
              </a:ext>
            </a:extLst>
          </p:cNvPr>
          <p:cNvSpPr txBox="1"/>
          <p:nvPr/>
        </p:nvSpPr>
        <p:spPr>
          <a:xfrm>
            <a:off x="2324100" y="5968278"/>
            <a:ext cx="7543800" cy="369332"/>
          </a:xfrm>
          <a:prstGeom prst="rect">
            <a:avLst/>
          </a:prstGeom>
          <a:noFill/>
        </p:spPr>
        <p:txBody>
          <a:bodyPr wrap="square" rtlCol="0">
            <a:spAutoFit/>
          </a:bodyPr>
          <a:lstStyle/>
          <a:p>
            <a:r>
              <a:rPr lang="en-US" dirty="0"/>
              <a:t>Code is available at </a:t>
            </a:r>
            <a:r>
              <a:rPr lang="en-US" dirty="0">
                <a:hlinkClick r:id="rId3"/>
              </a:rPr>
              <a:t>https://github.com/Chuckduey/CSU_Pi_Class.git</a:t>
            </a:r>
            <a:r>
              <a:rPr lang="en-US" dirty="0"/>
              <a:t> </a:t>
            </a:r>
          </a:p>
        </p:txBody>
      </p:sp>
    </p:spTree>
    <p:extLst>
      <p:ext uri="{BB962C8B-B14F-4D97-AF65-F5344CB8AC3E}">
        <p14:creationId xmlns:p14="http://schemas.microsoft.com/office/powerpoint/2010/main" val="2676167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2BD59-10B4-4C41-821A-115CDFA47569}"/>
              </a:ext>
            </a:extLst>
          </p:cNvPr>
          <p:cNvSpPr>
            <a:spLocks noGrp="1"/>
          </p:cNvSpPr>
          <p:nvPr>
            <p:ph type="title"/>
          </p:nvPr>
        </p:nvSpPr>
        <p:spPr/>
        <p:txBody>
          <a:bodyPr>
            <a:normAutofit/>
          </a:bodyPr>
          <a:lstStyle/>
          <a:p>
            <a:pPr algn="ctr"/>
            <a:r>
              <a:rPr lang="en-US" dirty="0"/>
              <a:t>BeagleBone</a:t>
            </a:r>
          </a:p>
        </p:txBody>
      </p:sp>
      <p:sp>
        <p:nvSpPr>
          <p:cNvPr id="3" name="Content Placeholder 2">
            <a:extLst>
              <a:ext uri="{FF2B5EF4-FFF2-40B4-BE49-F238E27FC236}">
                <a16:creationId xmlns:a16="http://schemas.microsoft.com/office/drawing/2014/main" id="{96CB7573-D49B-453C-A069-DCA022BAD34A}"/>
              </a:ext>
            </a:extLst>
          </p:cNvPr>
          <p:cNvSpPr>
            <a:spLocks noGrp="1"/>
          </p:cNvSpPr>
          <p:nvPr>
            <p:ph sz="half" idx="1"/>
          </p:nvPr>
        </p:nvSpPr>
        <p:spPr/>
        <p:txBody>
          <a:bodyPr>
            <a:normAutofit fontScale="77500" lnSpcReduction="20000"/>
          </a:bodyPr>
          <a:lstStyle/>
          <a:p>
            <a:pPr marL="0" indent="0" algn="ctr">
              <a:buNone/>
            </a:pPr>
            <a:r>
              <a:rPr lang="en-US" dirty="0"/>
              <a:t>Advantages</a:t>
            </a:r>
          </a:p>
          <a:p>
            <a:r>
              <a:rPr lang="en-US" sz="2400" dirty="0"/>
              <a:t>Linux operating system. Can program in many languages and interact with the internet.</a:t>
            </a:r>
          </a:p>
          <a:p>
            <a:endParaRPr lang="en-US" sz="2400" dirty="0"/>
          </a:p>
          <a:p>
            <a:r>
              <a:rPr lang="en-US" sz="2400" dirty="0"/>
              <a:t>Can make Webpages and run full LAMP stack.</a:t>
            </a:r>
          </a:p>
          <a:p>
            <a:endParaRPr lang="en-US" sz="2400" dirty="0"/>
          </a:p>
          <a:p>
            <a:r>
              <a:rPr lang="en-US" sz="2400" dirty="0"/>
              <a:t>Open-source software and hardware support.</a:t>
            </a:r>
          </a:p>
          <a:p>
            <a:endParaRPr lang="en-US" sz="2400" dirty="0"/>
          </a:p>
          <a:p>
            <a:r>
              <a:rPr lang="en-US" sz="2400" dirty="0"/>
              <a:t>Fast ARM core processor.</a:t>
            </a:r>
          </a:p>
          <a:p>
            <a:pPr marL="0" indent="0">
              <a:buNone/>
            </a:pPr>
            <a:endParaRPr lang="en-US" sz="2400" dirty="0"/>
          </a:p>
          <a:p>
            <a:r>
              <a:rPr lang="en-US" sz="2400" dirty="0"/>
              <a:t>The Black Version has a micro-HDMI display.</a:t>
            </a:r>
          </a:p>
          <a:p>
            <a:pPr marL="0" indent="0">
              <a:buNone/>
            </a:pPr>
            <a:endParaRPr lang="en-US" sz="2400" dirty="0"/>
          </a:p>
          <a:p>
            <a:r>
              <a:rPr lang="en-US" sz="2400" b="1" dirty="0"/>
              <a:t>Analog inputs!!!</a:t>
            </a:r>
            <a:endParaRPr lang="en-US" sz="2400" dirty="0"/>
          </a:p>
        </p:txBody>
      </p:sp>
      <p:sp>
        <p:nvSpPr>
          <p:cNvPr id="4" name="Content Placeholder 3">
            <a:extLst>
              <a:ext uri="{FF2B5EF4-FFF2-40B4-BE49-F238E27FC236}">
                <a16:creationId xmlns:a16="http://schemas.microsoft.com/office/drawing/2014/main" id="{892112CE-6534-4DD0-A804-C79BC466E03F}"/>
              </a:ext>
            </a:extLst>
          </p:cNvPr>
          <p:cNvSpPr>
            <a:spLocks noGrp="1"/>
          </p:cNvSpPr>
          <p:nvPr>
            <p:ph sz="half" idx="2"/>
          </p:nvPr>
        </p:nvSpPr>
        <p:spPr/>
        <p:txBody>
          <a:bodyPr>
            <a:normAutofit fontScale="77500" lnSpcReduction="20000"/>
          </a:bodyPr>
          <a:lstStyle/>
          <a:p>
            <a:pPr marL="0" indent="0" algn="ctr">
              <a:buNone/>
            </a:pPr>
            <a:r>
              <a:rPr lang="en-US" dirty="0"/>
              <a:t>Disadvantages</a:t>
            </a:r>
          </a:p>
          <a:p>
            <a:r>
              <a:rPr lang="en-US" sz="2400" dirty="0"/>
              <a:t>Display resolution not that good.</a:t>
            </a:r>
          </a:p>
          <a:p>
            <a:endParaRPr lang="en-US" sz="2400" dirty="0"/>
          </a:p>
          <a:p>
            <a:r>
              <a:rPr lang="en-US" sz="2400" dirty="0"/>
              <a:t>Single Core ARM Processors.</a:t>
            </a:r>
          </a:p>
          <a:p>
            <a:endParaRPr lang="en-US" sz="2400" dirty="0"/>
          </a:p>
          <a:p>
            <a:r>
              <a:rPr lang="en-US" sz="2400" dirty="0"/>
              <a:t>Operating system overhead.</a:t>
            </a:r>
          </a:p>
          <a:p>
            <a:endParaRPr lang="en-US" sz="2400" dirty="0"/>
          </a:p>
          <a:p>
            <a:r>
              <a:rPr lang="en-US" sz="2400" dirty="0"/>
              <a:t>Costs more than Raspberry Pi</a:t>
            </a:r>
          </a:p>
          <a:p>
            <a:endParaRPr lang="en-US" sz="2400" dirty="0"/>
          </a:p>
          <a:p>
            <a:r>
              <a:rPr lang="en-US" sz="2400" dirty="0"/>
              <a:t>Community support is not as wide as Raspberry Pi</a:t>
            </a:r>
          </a:p>
          <a:p>
            <a:endParaRPr lang="en-US" sz="2400" dirty="0"/>
          </a:p>
          <a:p>
            <a:r>
              <a:rPr lang="en-US" sz="2400" dirty="0"/>
              <a:t>Operating system and Overlays not stable.</a:t>
            </a:r>
          </a:p>
        </p:txBody>
      </p:sp>
      <p:pic>
        <p:nvPicPr>
          <p:cNvPr id="7" name="Picture 6">
            <a:extLst>
              <a:ext uri="{FF2B5EF4-FFF2-40B4-BE49-F238E27FC236}">
                <a16:creationId xmlns:a16="http://schemas.microsoft.com/office/drawing/2014/main" id="{D5954A96-2E02-449A-BDD4-4AC8CEDDC7E0}"/>
              </a:ext>
            </a:extLst>
          </p:cNvPr>
          <p:cNvPicPr>
            <a:picLocks noChangeAspect="1"/>
          </p:cNvPicPr>
          <p:nvPr/>
        </p:nvPicPr>
        <p:blipFill>
          <a:blip r:embed="rId2"/>
          <a:stretch>
            <a:fillRect/>
          </a:stretch>
        </p:blipFill>
        <p:spPr>
          <a:xfrm>
            <a:off x="1524002" y="78187"/>
            <a:ext cx="2590800" cy="1619980"/>
          </a:xfrm>
          <a:prstGeom prst="rect">
            <a:avLst/>
          </a:prstGeom>
        </p:spPr>
      </p:pic>
      <p:pic>
        <p:nvPicPr>
          <p:cNvPr id="8" name="Picture 7">
            <a:extLst>
              <a:ext uri="{FF2B5EF4-FFF2-40B4-BE49-F238E27FC236}">
                <a16:creationId xmlns:a16="http://schemas.microsoft.com/office/drawing/2014/main" id="{18A43D1D-2092-46CE-ADEF-B57B366411AB}"/>
              </a:ext>
            </a:extLst>
          </p:cNvPr>
          <p:cNvPicPr>
            <a:picLocks noChangeAspect="1"/>
          </p:cNvPicPr>
          <p:nvPr/>
        </p:nvPicPr>
        <p:blipFill>
          <a:blip r:embed="rId3"/>
          <a:stretch>
            <a:fillRect/>
          </a:stretch>
        </p:blipFill>
        <p:spPr>
          <a:xfrm rot="5400000">
            <a:off x="8587374" y="-431988"/>
            <a:ext cx="1570451" cy="2590801"/>
          </a:xfrm>
          <a:prstGeom prst="rect">
            <a:avLst/>
          </a:prstGeom>
        </p:spPr>
      </p:pic>
    </p:spTree>
    <p:extLst>
      <p:ext uri="{BB962C8B-B14F-4D97-AF65-F5344CB8AC3E}">
        <p14:creationId xmlns:p14="http://schemas.microsoft.com/office/powerpoint/2010/main" val="1994470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18FFF-DECD-44F7-BF00-94B4F8D92948}"/>
              </a:ext>
            </a:extLst>
          </p:cNvPr>
          <p:cNvSpPr>
            <a:spLocks noGrp="1"/>
          </p:cNvSpPr>
          <p:nvPr>
            <p:ph type="title"/>
          </p:nvPr>
        </p:nvSpPr>
        <p:spPr/>
        <p:txBody>
          <a:bodyPr/>
          <a:lstStyle/>
          <a:p>
            <a:r>
              <a:rPr lang="en-US" dirty="0"/>
              <a:t>Nvidia Jetson Family</a:t>
            </a:r>
          </a:p>
        </p:txBody>
      </p:sp>
      <p:sp>
        <p:nvSpPr>
          <p:cNvPr id="3" name="Content Placeholder 2">
            <a:extLst>
              <a:ext uri="{FF2B5EF4-FFF2-40B4-BE49-F238E27FC236}">
                <a16:creationId xmlns:a16="http://schemas.microsoft.com/office/drawing/2014/main" id="{E6A64524-6DAC-4FA4-9738-232A118163BA}"/>
              </a:ext>
            </a:extLst>
          </p:cNvPr>
          <p:cNvSpPr>
            <a:spLocks noGrp="1"/>
          </p:cNvSpPr>
          <p:nvPr>
            <p:ph sz="half" idx="1"/>
          </p:nvPr>
        </p:nvSpPr>
        <p:spPr>
          <a:xfrm>
            <a:off x="457200" y="1673352"/>
            <a:ext cx="5537200" cy="4718304"/>
          </a:xfrm>
        </p:spPr>
        <p:txBody>
          <a:bodyPr>
            <a:normAutofit/>
          </a:bodyPr>
          <a:lstStyle/>
          <a:p>
            <a:pPr marL="0" indent="0" algn="ctr">
              <a:buNone/>
            </a:pPr>
            <a:r>
              <a:rPr lang="en-US" dirty="0"/>
              <a:t>Advantages</a:t>
            </a:r>
          </a:p>
          <a:p>
            <a:r>
              <a:rPr lang="en-US" sz="2000" dirty="0"/>
              <a:t>Ubuntu Linux Operating System</a:t>
            </a:r>
          </a:p>
          <a:p>
            <a:r>
              <a:rPr lang="en-US" sz="2000" dirty="0"/>
              <a:t>Open-source software and hardware support.</a:t>
            </a:r>
          </a:p>
          <a:p>
            <a:r>
              <a:rPr lang="en-US" sz="2000" dirty="0"/>
              <a:t>Industrial use and quality</a:t>
            </a:r>
          </a:p>
          <a:p>
            <a:r>
              <a:rPr lang="en-US" sz="2000" dirty="0"/>
              <a:t>Fast ARM core processors and GPU.</a:t>
            </a:r>
          </a:p>
          <a:p>
            <a:r>
              <a:rPr lang="en-US" sz="2000" dirty="0"/>
              <a:t>Uses same 40 pin connector as Raspberry Pi.</a:t>
            </a:r>
          </a:p>
          <a:p>
            <a:endParaRPr lang="en-US" dirty="0"/>
          </a:p>
          <a:p>
            <a:endParaRPr lang="en-US" dirty="0"/>
          </a:p>
        </p:txBody>
      </p:sp>
      <p:sp>
        <p:nvSpPr>
          <p:cNvPr id="4" name="Content Placeholder 3">
            <a:extLst>
              <a:ext uri="{FF2B5EF4-FFF2-40B4-BE49-F238E27FC236}">
                <a16:creationId xmlns:a16="http://schemas.microsoft.com/office/drawing/2014/main" id="{C00A40D7-A863-4A3B-9353-C8BA2F4CE0CD}"/>
              </a:ext>
            </a:extLst>
          </p:cNvPr>
          <p:cNvSpPr>
            <a:spLocks noGrp="1"/>
          </p:cNvSpPr>
          <p:nvPr>
            <p:ph sz="half" idx="2"/>
          </p:nvPr>
        </p:nvSpPr>
        <p:spPr>
          <a:xfrm>
            <a:off x="6197600" y="1673352"/>
            <a:ext cx="5689600" cy="4718304"/>
          </a:xfrm>
        </p:spPr>
        <p:txBody>
          <a:bodyPr>
            <a:normAutofit/>
          </a:bodyPr>
          <a:lstStyle/>
          <a:p>
            <a:pPr marL="0" indent="0" algn="ctr">
              <a:buNone/>
            </a:pPr>
            <a:r>
              <a:rPr lang="en-US" dirty="0"/>
              <a:t>Disadvantages</a:t>
            </a:r>
          </a:p>
          <a:p>
            <a:r>
              <a:rPr lang="en-US" sz="1800" dirty="0"/>
              <a:t>Cost for higher end units &gt;$300.00</a:t>
            </a:r>
          </a:p>
          <a:p>
            <a:r>
              <a:rPr lang="en-US" sz="1800" dirty="0"/>
              <a:t>Need to add on hardware for Analog inputs.</a:t>
            </a:r>
          </a:p>
          <a:p>
            <a:r>
              <a:rPr lang="en-US" sz="1800" dirty="0"/>
              <a:t>Power hungry when compared to other micro controllers.</a:t>
            </a:r>
          </a:p>
          <a:p>
            <a:r>
              <a:rPr lang="en-US" sz="1800" dirty="0"/>
              <a:t>Operating system overhead.</a:t>
            </a:r>
          </a:p>
          <a:p>
            <a:r>
              <a:rPr lang="en-US" sz="1800" dirty="0"/>
              <a:t>40 pin connector rotated 180 degrees from Raspberry Pi.</a:t>
            </a:r>
          </a:p>
          <a:p>
            <a:endParaRPr lang="en-US" dirty="0"/>
          </a:p>
        </p:txBody>
      </p:sp>
      <p:pic>
        <p:nvPicPr>
          <p:cNvPr id="6" name="Picture 5">
            <a:extLst>
              <a:ext uri="{FF2B5EF4-FFF2-40B4-BE49-F238E27FC236}">
                <a16:creationId xmlns:a16="http://schemas.microsoft.com/office/drawing/2014/main" id="{2A792AFC-0A6C-4906-AC3D-98719F8E3703}"/>
              </a:ext>
            </a:extLst>
          </p:cNvPr>
          <p:cNvPicPr>
            <a:picLocks noChangeAspect="1"/>
          </p:cNvPicPr>
          <p:nvPr/>
        </p:nvPicPr>
        <p:blipFill>
          <a:blip r:embed="rId2"/>
          <a:stretch>
            <a:fillRect/>
          </a:stretch>
        </p:blipFill>
        <p:spPr>
          <a:xfrm>
            <a:off x="1352550" y="5184648"/>
            <a:ext cx="1905000" cy="1539851"/>
          </a:xfrm>
          <a:prstGeom prst="rect">
            <a:avLst/>
          </a:prstGeom>
        </p:spPr>
      </p:pic>
      <p:pic>
        <p:nvPicPr>
          <p:cNvPr id="8" name="Picture 7">
            <a:extLst>
              <a:ext uri="{FF2B5EF4-FFF2-40B4-BE49-F238E27FC236}">
                <a16:creationId xmlns:a16="http://schemas.microsoft.com/office/drawing/2014/main" id="{A8B86E34-2438-4182-8864-CB21698772F0}"/>
              </a:ext>
            </a:extLst>
          </p:cNvPr>
          <p:cNvPicPr>
            <a:picLocks noChangeAspect="1"/>
          </p:cNvPicPr>
          <p:nvPr/>
        </p:nvPicPr>
        <p:blipFill>
          <a:blip r:embed="rId3"/>
          <a:stretch>
            <a:fillRect/>
          </a:stretch>
        </p:blipFill>
        <p:spPr>
          <a:xfrm>
            <a:off x="4572002" y="5386747"/>
            <a:ext cx="1676399" cy="1364596"/>
          </a:xfrm>
          <a:prstGeom prst="rect">
            <a:avLst/>
          </a:prstGeom>
        </p:spPr>
      </p:pic>
      <p:pic>
        <p:nvPicPr>
          <p:cNvPr id="10" name="Picture 9">
            <a:extLst>
              <a:ext uri="{FF2B5EF4-FFF2-40B4-BE49-F238E27FC236}">
                <a16:creationId xmlns:a16="http://schemas.microsoft.com/office/drawing/2014/main" id="{37BF339A-7943-4D5F-A86D-CD9368868F57}"/>
              </a:ext>
            </a:extLst>
          </p:cNvPr>
          <p:cNvPicPr>
            <a:picLocks noChangeAspect="1"/>
          </p:cNvPicPr>
          <p:nvPr/>
        </p:nvPicPr>
        <p:blipFill>
          <a:blip r:embed="rId4"/>
          <a:stretch>
            <a:fillRect/>
          </a:stretch>
        </p:blipFill>
        <p:spPr>
          <a:xfrm>
            <a:off x="7480300" y="4628253"/>
            <a:ext cx="2438400" cy="2123090"/>
          </a:xfrm>
          <a:prstGeom prst="rect">
            <a:avLst/>
          </a:prstGeom>
        </p:spPr>
      </p:pic>
      <p:sp>
        <p:nvSpPr>
          <p:cNvPr id="11" name="TextBox 10">
            <a:extLst>
              <a:ext uri="{FF2B5EF4-FFF2-40B4-BE49-F238E27FC236}">
                <a16:creationId xmlns:a16="http://schemas.microsoft.com/office/drawing/2014/main" id="{944E59A8-0B6B-49BA-9564-B3A5DC39003D}"/>
              </a:ext>
            </a:extLst>
          </p:cNvPr>
          <p:cNvSpPr txBox="1"/>
          <p:nvPr/>
        </p:nvSpPr>
        <p:spPr>
          <a:xfrm>
            <a:off x="7404100" y="4648409"/>
            <a:ext cx="1600200" cy="369332"/>
          </a:xfrm>
          <a:prstGeom prst="rect">
            <a:avLst/>
          </a:prstGeom>
          <a:noFill/>
        </p:spPr>
        <p:txBody>
          <a:bodyPr wrap="square" rtlCol="0">
            <a:spAutoFit/>
          </a:bodyPr>
          <a:lstStyle/>
          <a:p>
            <a:r>
              <a:rPr lang="en-US" dirty="0"/>
              <a:t>AGX $599</a:t>
            </a:r>
          </a:p>
        </p:txBody>
      </p:sp>
      <p:sp>
        <p:nvSpPr>
          <p:cNvPr id="12" name="TextBox 11">
            <a:extLst>
              <a:ext uri="{FF2B5EF4-FFF2-40B4-BE49-F238E27FC236}">
                <a16:creationId xmlns:a16="http://schemas.microsoft.com/office/drawing/2014/main" id="{86B9317C-A5B9-44F1-B155-119917002A94}"/>
              </a:ext>
            </a:extLst>
          </p:cNvPr>
          <p:cNvSpPr txBox="1"/>
          <p:nvPr/>
        </p:nvSpPr>
        <p:spPr>
          <a:xfrm>
            <a:off x="2381250" y="4973137"/>
            <a:ext cx="1600200" cy="369332"/>
          </a:xfrm>
          <a:prstGeom prst="rect">
            <a:avLst/>
          </a:prstGeom>
          <a:noFill/>
        </p:spPr>
        <p:txBody>
          <a:bodyPr wrap="square" rtlCol="0">
            <a:spAutoFit/>
          </a:bodyPr>
          <a:lstStyle/>
          <a:p>
            <a:r>
              <a:rPr lang="en-US" dirty="0"/>
              <a:t>Nano $59</a:t>
            </a:r>
          </a:p>
        </p:txBody>
      </p:sp>
      <p:sp>
        <p:nvSpPr>
          <p:cNvPr id="13" name="TextBox 12">
            <a:extLst>
              <a:ext uri="{FF2B5EF4-FFF2-40B4-BE49-F238E27FC236}">
                <a16:creationId xmlns:a16="http://schemas.microsoft.com/office/drawing/2014/main" id="{796117B3-0A64-4400-99A6-01BFF169A6AB}"/>
              </a:ext>
            </a:extLst>
          </p:cNvPr>
          <p:cNvSpPr txBox="1"/>
          <p:nvPr/>
        </p:nvSpPr>
        <p:spPr>
          <a:xfrm>
            <a:off x="4800600" y="5105400"/>
            <a:ext cx="1600200" cy="369332"/>
          </a:xfrm>
          <a:prstGeom prst="rect">
            <a:avLst/>
          </a:prstGeom>
          <a:noFill/>
        </p:spPr>
        <p:txBody>
          <a:bodyPr wrap="square" rtlCol="0">
            <a:spAutoFit/>
          </a:bodyPr>
          <a:lstStyle/>
          <a:p>
            <a:r>
              <a:rPr lang="en-US" dirty="0"/>
              <a:t>NX $399</a:t>
            </a:r>
          </a:p>
        </p:txBody>
      </p:sp>
    </p:spTree>
    <p:extLst>
      <p:ext uri="{BB962C8B-B14F-4D97-AF65-F5344CB8AC3E}">
        <p14:creationId xmlns:p14="http://schemas.microsoft.com/office/powerpoint/2010/main" val="3614939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70359-9E1E-4833-9274-D9FF0141BD87}"/>
              </a:ext>
            </a:extLst>
          </p:cNvPr>
          <p:cNvSpPr>
            <a:spLocks noGrp="1"/>
          </p:cNvSpPr>
          <p:nvPr>
            <p:ph type="title"/>
          </p:nvPr>
        </p:nvSpPr>
        <p:spPr/>
        <p:txBody>
          <a:bodyPr/>
          <a:lstStyle/>
          <a:p>
            <a:pPr algn="ctr"/>
            <a:r>
              <a:rPr lang="en-US" dirty="0"/>
              <a:t>Time to talk about Raspberry Pi</a:t>
            </a:r>
            <a:r>
              <a:rPr lang="en-US" sz="2800" dirty="0"/>
              <a:t>e</a:t>
            </a:r>
            <a:endParaRPr lang="en-US" dirty="0"/>
          </a:p>
        </p:txBody>
      </p:sp>
      <p:pic>
        <p:nvPicPr>
          <p:cNvPr id="4" name="Content Placeholder 3">
            <a:extLst>
              <a:ext uri="{FF2B5EF4-FFF2-40B4-BE49-F238E27FC236}">
                <a16:creationId xmlns:a16="http://schemas.microsoft.com/office/drawing/2014/main" id="{993DF7CE-D01F-4E1C-83CD-D9C16DEB8170}"/>
              </a:ext>
            </a:extLst>
          </p:cNvPr>
          <p:cNvPicPr>
            <a:picLocks noGrp="1" noChangeAspect="1"/>
          </p:cNvPicPr>
          <p:nvPr>
            <p:ph idx="1"/>
          </p:nvPr>
        </p:nvPicPr>
        <p:blipFill>
          <a:blip r:embed="rId2"/>
          <a:stretch>
            <a:fillRect/>
          </a:stretch>
        </p:blipFill>
        <p:spPr>
          <a:xfrm>
            <a:off x="3099576" y="1600200"/>
            <a:ext cx="5992849" cy="4876800"/>
          </a:xfrm>
          <a:prstGeom prst="rect">
            <a:avLst/>
          </a:prstGeom>
        </p:spPr>
      </p:pic>
    </p:spTree>
    <p:extLst>
      <p:ext uri="{BB962C8B-B14F-4D97-AF65-F5344CB8AC3E}">
        <p14:creationId xmlns:p14="http://schemas.microsoft.com/office/powerpoint/2010/main" val="30491254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lnDef>
      <a:spPr>
        <a:ln w="28575">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Clarity</Template>
  <TotalTime>0</TotalTime>
  <Words>3246</Words>
  <Application>Microsoft Office PowerPoint</Application>
  <PresentationFormat>Widescreen</PresentationFormat>
  <Paragraphs>565</Paragraphs>
  <Slides>64</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64</vt:i4>
      </vt:variant>
    </vt:vector>
  </HeadingPairs>
  <TitlesOfParts>
    <vt:vector size="68" baseType="lpstr">
      <vt:lpstr>Arial</vt:lpstr>
      <vt:lpstr>Calibri</vt:lpstr>
      <vt:lpstr>proxima nova</vt:lpstr>
      <vt:lpstr>Clarity</vt:lpstr>
      <vt:lpstr>Basic Raspberry Pi and I2C Sensors</vt:lpstr>
      <vt:lpstr>Outline:</vt:lpstr>
      <vt:lpstr>Think About the Scope of Your Project</vt:lpstr>
      <vt:lpstr>Arduino</vt:lpstr>
      <vt:lpstr>Teensy and Other Small Variants</vt:lpstr>
      <vt:lpstr>RP2040 – Raspberry Pi Pico </vt:lpstr>
      <vt:lpstr>BeagleBone</vt:lpstr>
      <vt:lpstr>Nvidia Jetson Family</vt:lpstr>
      <vt:lpstr>Time to talk about Raspberry Pie</vt:lpstr>
      <vt:lpstr>Raspberry Pi</vt:lpstr>
      <vt:lpstr>Difference between the Raspberry Pi Versions </vt:lpstr>
      <vt:lpstr>CPU Speed Benchmarks</vt:lpstr>
      <vt:lpstr>PowerPoint Presentation</vt:lpstr>
      <vt:lpstr>Some Raspberry Pi Resources</vt:lpstr>
      <vt:lpstr>Important Raspberry Pi Tips</vt:lpstr>
      <vt:lpstr>Raspberry Pi Raspbian (Debian) Versions</vt:lpstr>
      <vt:lpstr>How do you create SD Card Images</vt:lpstr>
      <vt:lpstr>Connections for your Raspberry Pi</vt:lpstr>
      <vt:lpstr>Hook up your Raspberry Pi</vt:lpstr>
      <vt:lpstr>Install Raspian</vt:lpstr>
      <vt:lpstr>More installation</vt:lpstr>
      <vt:lpstr>After Reboot </vt:lpstr>
      <vt:lpstr>More Configuration</vt:lpstr>
      <vt:lpstr>Useful Tools</vt:lpstr>
      <vt:lpstr>VNC – Remote access desktop</vt:lpstr>
      <vt:lpstr>VNC to Your Pi from Anywhere</vt:lpstr>
      <vt:lpstr>WinSCP</vt:lpstr>
      <vt:lpstr>Using WinSCP</vt:lpstr>
      <vt:lpstr>Other Useful Windows Tools</vt:lpstr>
      <vt:lpstr>Quick Word on SD Cards   They are not all the same.</vt:lpstr>
      <vt:lpstr>New Backup Tool SD Card Copier</vt:lpstr>
      <vt:lpstr>Raspberry Pi Raspian Buster</vt:lpstr>
      <vt:lpstr>Terminal Window</vt:lpstr>
      <vt:lpstr>Terminal window commands</vt:lpstr>
      <vt:lpstr>Ways to get applications and software packages</vt:lpstr>
      <vt:lpstr>*Connect to internet and download package</vt:lpstr>
      <vt:lpstr>Alterative GUI method   Preferences -&gt; Add/Remove Software</vt:lpstr>
      <vt:lpstr>*GitHub Collaboration Tools </vt:lpstr>
      <vt:lpstr>GitHub – Great Collaboration Tool</vt:lpstr>
      <vt:lpstr>Example of GitHub Desktop</vt:lpstr>
      <vt:lpstr>*Geany – A Good Generic Programming IDE </vt:lpstr>
      <vt:lpstr>*Hello World! Geany  Python</vt:lpstr>
      <vt:lpstr>*Hello World! Geany C</vt:lpstr>
      <vt:lpstr>*Hello World! Geany  HTML</vt:lpstr>
      <vt:lpstr>Raspberry Pi I/O*</vt:lpstr>
      <vt:lpstr>*GPIO Pin out</vt:lpstr>
      <vt:lpstr>*Standard Raspberry PI GPIO functions</vt:lpstr>
      <vt:lpstr>Add on Hardware</vt:lpstr>
      <vt:lpstr>Touch Screen with Camera and Case</vt:lpstr>
      <vt:lpstr>Addon Hardware Pi Camera – uses built in port.</vt:lpstr>
      <vt:lpstr>Pi Hats – Hardware for the Raspberry Pi</vt:lpstr>
      <vt:lpstr>Franken Chiller Brewery Control</vt:lpstr>
      <vt:lpstr>Raspberry Pi Sense Hat</vt:lpstr>
      <vt:lpstr>Accelerometer.</vt:lpstr>
      <vt:lpstr>Weather station</vt:lpstr>
      <vt:lpstr>Copy and pasting between windows.</vt:lpstr>
      <vt:lpstr>Sense Hat – Chuck Maze</vt:lpstr>
      <vt:lpstr>GUIs via Python Tkinter, matplotlib, Pygame, GTK+ and Qt</vt:lpstr>
      <vt:lpstr>Pi Sense Hat – Chuck Paint</vt:lpstr>
      <vt:lpstr>STEMMA QT (Adafruit) and Qwiic (SparkFun)</vt:lpstr>
      <vt:lpstr>Looking at the I2C bus </vt:lpstr>
      <vt:lpstr>Hookup the SGP30 *** Note power off while changing wires!!!</vt:lpstr>
      <vt:lpstr>After power on check i2cdetect and run sgp30.py</vt:lpstr>
      <vt:lpstr>Thanks !!! Have Fun With  Raspberry 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2017-09-20T00:41:12Z</dcterms:created>
  <dcterms:modified xsi:type="dcterms:W3CDTF">2021-09-25T22:03:42Z</dcterms:modified>
</cp:coreProperties>
</file>